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customXml/item1.xml" ContentType="application/xml"/>
  <Override PartName="/customXml/itemProps3.xml" ContentType="application/vnd.openxmlformats-officedocument.customXmlProperties+xml"/>
  <Override PartName="/customXml/itemProps1.xml" ContentType="application/vnd.openxmlformats-officedocument.customXmlProperties+xml"/>
  <Override PartName="/customXml/item2.xml" ContentType="application/xml"/>
  <Override PartName="/customXml/itemProps2.xml" ContentType="application/vnd.openxmlformats-officedocument.customXmlProperties+xml"/>
  <Override PartName="/customXml/_rels/item1.xml.rels" ContentType="application/vnd.openxmlformats-package.relationships+xml"/>
  <Override PartName="/customXml/_rels/item2.xml.rels" ContentType="application/vnd.openxmlformats-package.relationships+xml"/>
  <Override PartName="/customXml/_rels/item3.xml.rels" ContentType="application/vnd.openxmlformats-package.relationships+xml"/>
  <Override PartName="/customXml/item3.xml" ContentType="application/xml"/>
  <Override PartName="/ppt/presentation.xml" ContentType="application/vnd.openxmlformats-officedocument.presentationml.presentation.main+xml"/>
  <Override PartName="/ppt/notesSlides/notesSlide2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_rels/notesSlide2.xml.rels" ContentType="application/vnd.openxmlformats-package.relationships+xml"/>
  <Override PartName="/ppt/notesSlides/_rels/notesSlide7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_rels/slideMaster25.xml.rels" ContentType="application/vnd.openxmlformats-package.relationships+xml"/>
  <Override PartName="/ppt/slideMasters/_rels/slideMaster1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notesMasters/notesMaster1.xml" ContentType="application/vnd.openxmlformats-officedocument.presentationml.notesMaster+xml"/>
  <Override PartName="/ppt/notesMasters/_rels/notesMaster1.xml.rels" ContentType="application/vnd.openxmlformats-package.relationships+xml"/>
  <Override PartName="/ppt/presProps.xml" ContentType="application/vnd.openxmlformats-officedocument.presentationml.presPro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26.xml" ContentType="application/vnd.openxmlformats-officedocument.theme+xml"/>
  <Override PartName="/ppt/media/image50.png" ContentType="image/png"/>
  <Override PartName="/ppt/media/image1.png" ContentType="image/png"/>
  <Override PartName="/ppt/media/image51.png" ContentType="image/png"/>
  <Override PartName="/ppt/media/image2.png" ContentType="image/png"/>
  <Override PartName="/ppt/media/image52.png" ContentType="image/png"/>
  <Override PartName="/ppt/media/image30.png" ContentType="image/png"/>
  <Override PartName="/ppt/media/image124.png" ContentType="image/png"/>
  <Override PartName="/ppt/media/image3.png" ContentType="image/png"/>
  <Override PartName="/ppt/media/image4.png" ContentType="image/png"/>
  <Override PartName="/ppt/media/image125.png" ContentType="image/png"/>
  <Override PartName="/ppt/media/image31.png" ContentType="image/png"/>
  <Override PartName="/ppt/media/image53.png" ContentType="image/png"/>
  <Override PartName="/ppt/media/image5.png" ContentType="image/png"/>
  <Override PartName="/ppt/media/image104.png" ContentType="image/png"/>
  <Override PartName="/ppt/media/image10.png" ContentType="image/png"/>
  <Override PartName="/ppt/media/image126.png" ContentType="image/png"/>
  <Override PartName="/ppt/media/image32.png" ContentType="image/png"/>
  <Override PartName="/ppt/media/image54.png" ContentType="image/png"/>
  <Override PartName="/ppt/media/image6.png" ContentType="image/png"/>
  <Override PartName="/ppt/media/image105.png" ContentType="image/png"/>
  <Override PartName="/ppt/media/image11.png" ContentType="image/png"/>
  <Override PartName="/ppt/media/image127.png" ContentType="image/png"/>
  <Override PartName="/ppt/media/image33.png" ContentType="image/png"/>
  <Override PartName="/ppt/media/image55.png" ContentType="image/png"/>
  <Override PartName="/ppt/media/image7.png" ContentType="image/png"/>
  <Override PartName="/ppt/media/image106.png" ContentType="image/png"/>
  <Override PartName="/ppt/media/image12.png" ContentType="image/png"/>
  <Override PartName="/ppt/media/image34.png" ContentType="image/png"/>
  <Override PartName="/ppt/media/image56.png" ContentType="image/png"/>
  <Override PartName="/ppt/media/image8.png" ContentType="image/png"/>
  <Override PartName="/ppt/media/image107.png" ContentType="image/png"/>
  <Override PartName="/ppt/media/image13.png" ContentType="image/png"/>
  <Override PartName="/ppt/media/image35.png" ContentType="image/png"/>
  <Override PartName="/ppt/media/image57.png" ContentType="image/png"/>
  <Override PartName="/ppt/media/image9.png" ContentType="image/png"/>
  <Override PartName="/ppt/media/image108.png" ContentType="image/png"/>
  <Override PartName="/ppt/media/image14.png" ContentType="image/png"/>
  <Override PartName="/ppt/media/image36.png" ContentType="image/png"/>
  <Override PartName="/ppt/media/image58.png" ContentType="image/png"/>
  <Override PartName="/ppt/media/image109.png" ContentType="image/png"/>
  <Override PartName="/ppt/media/image15.png" ContentType="image/png"/>
  <Override PartName="/ppt/media/image37.png" ContentType="image/png"/>
  <Override PartName="/ppt/media/image59.png" ContentType="image/png"/>
  <Override PartName="/ppt/media/image16.png" ContentType="image/png"/>
  <Override PartName="/ppt/media/image38.png" ContentType="image/png"/>
  <Override PartName="/ppt/media/image17.png" ContentType="image/png"/>
  <Override PartName="/ppt/media/image39.png" ContentType="image/png"/>
  <Override PartName="/ppt/media/image18.png" ContentType="image/png"/>
  <Override PartName="/ppt/media/image19.png" ContentType="image/png"/>
  <Override PartName="/ppt/media/image114.png" ContentType="image/png"/>
  <Override PartName="/ppt/media/image20.png" ContentType="image/png"/>
  <Override PartName="/ppt/media/image42.png" ContentType="image/png"/>
  <Override PartName="/ppt/media/image64.png" ContentType="image/png"/>
  <Override PartName="/ppt/media/image115.png" ContentType="image/png"/>
  <Override PartName="/ppt/media/image21.png" ContentType="image/png"/>
  <Override PartName="/ppt/media/image43.png" ContentType="image/png"/>
  <Override PartName="/ppt/media/image116.png" ContentType="image/png"/>
  <Override PartName="/ppt/media/image22.png" ContentType="image/png"/>
  <Override PartName="/ppt/media/image44.png" ContentType="image/png"/>
  <Override PartName="/ppt/media/image117.png" ContentType="image/png"/>
  <Override PartName="/ppt/media/image23.png" ContentType="image/png"/>
  <Override PartName="/ppt/media/image45.png" ContentType="image/png"/>
  <Override PartName="/ppt/media/image24.png" ContentType="image/png"/>
  <Override PartName="/ppt/media/image118.png" ContentType="image/png"/>
  <Override PartName="/ppt/media/image46.png" ContentType="image/png"/>
  <Override PartName="/ppt/media/image47.png" ContentType="image/png"/>
  <Override PartName="/ppt/media/image25.png" ContentType="image/png"/>
  <Override PartName="/ppt/media/image119.png" ContentType="image/png"/>
  <Override PartName="/ppt/media/image48.png" ContentType="image/png"/>
  <Override PartName="/ppt/media/image26.png" ContentType="image/png"/>
  <Override PartName="/ppt/media/image49.png" ContentType="image/png"/>
  <Override PartName="/ppt/media/image27.png" ContentType="image/png"/>
  <Override PartName="/ppt/media/image28.png" ContentType="image/png"/>
  <Override PartName="/ppt/media/image29.png" ContentType="image/png"/>
  <Override PartName="/ppt/media/image62.png" ContentType="image/png"/>
  <Override PartName="/ppt/media/image40.png" ContentType="image/png"/>
  <Override PartName="/ppt/media/image63.png" ContentType="image/png"/>
  <Override PartName="/ppt/media/image41.png" ContentType="image/png"/>
  <Override PartName="/ppt/media/image60.png" ContentType="image/png"/>
  <Override PartName="/ppt/media/image61.png" ContentType="image/png"/>
  <Override PartName="/ppt/media/image65.png" ContentType="image/png"/>
  <Override PartName="/ppt/media/image66.png" ContentType="image/png"/>
  <Override PartName="/ppt/media/image67.png" ContentType="image/png"/>
  <Override PartName="/ppt/media/image68.png" ContentType="image/png"/>
  <Override PartName="/ppt/media/image69.png" ContentType="image/png"/>
  <Override PartName="/ppt/media/image70.png" ContentType="image/png"/>
  <Override PartName="/ppt/media/image71.png" ContentType="image/png"/>
  <Override PartName="/ppt/media/image72.png" ContentType="image/png"/>
  <Override PartName="/ppt/media/image73.png" ContentType="image/png"/>
  <Override PartName="/ppt/media/image74.png" ContentType="image/png"/>
  <Override PartName="/ppt/media/image75.png" ContentType="image/png"/>
  <Override PartName="/ppt/media/image76.png" ContentType="image/png"/>
  <Override PartName="/ppt/media/image77.png" ContentType="image/png"/>
  <Override PartName="/ppt/media/image78.png" ContentType="image/png"/>
  <Override PartName="/ppt/media/image79.png" ContentType="image/png"/>
  <Override PartName="/ppt/media/image80.png" ContentType="image/png"/>
  <Override PartName="/ppt/media/image81.png" ContentType="image/png"/>
  <Override PartName="/ppt/media/image82.png" ContentType="image/png"/>
  <Override PartName="/ppt/media/image83.png" ContentType="image/png"/>
  <Override PartName="/ppt/media/image84.png" ContentType="image/png"/>
  <Override PartName="/ppt/media/image85.png" ContentType="image/png"/>
  <Override PartName="/ppt/media/image86.png" ContentType="image/png"/>
  <Override PartName="/ppt/media/image87.png" ContentType="image/png"/>
  <Override PartName="/ppt/media/image88.png" ContentType="image/png"/>
  <Override PartName="/ppt/media/image89.png" ContentType="image/png"/>
  <Override PartName="/ppt/media/image90.png" ContentType="image/png"/>
  <Override PartName="/ppt/media/image91.png" ContentType="image/png"/>
  <Override PartName="/ppt/media/image92.png" ContentType="image/png"/>
  <Override PartName="/ppt/media/image93.png" ContentType="image/png"/>
  <Override PartName="/ppt/media/image94.png" ContentType="image/png"/>
  <Override PartName="/ppt/media/image95.png" ContentType="image/png"/>
  <Override PartName="/ppt/media/image96.png" ContentType="image/png"/>
  <Override PartName="/ppt/media/image97.png" ContentType="image/png"/>
  <Override PartName="/ppt/media/image98.png" ContentType="image/png"/>
  <Override PartName="/ppt/media/image99.png" ContentType="image/png"/>
  <Override PartName="/ppt/media/image100.png" ContentType="image/png"/>
  <Override PartName="/ppt/media/image101.png" ContentType="image/png"/>
  <Override PartName="/ppt/media/image102.png" ContentType="image/png"/>
  <Override PartName="/ppt/media/image103.png" ContentType="image/png"/>
  <Override PartName="/ppt/media/image110.png" ContentType="image/png"/>
  <Override PartName="/ppt/media/image111.png" ContentType="image/png"/>
  <Override PartName="/ppt/media/image112.png" ContentType="image/png"/>
  <Override PartName="/ppt/media/image113.png" ContentType="image/png"/>
  <Override PartName="/ppt/media/image120.png" ContentType="image/png"/>
  <Override PartName="/ppt/media/image121.png" ContentType="image/png"/>
  <Override PartName="/ppt/media/image122.png" ContentType="image/png"/>
  <Override PartName="/ppt/media/image123.png" ContentType="image/pn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32.xml" ContentType="application/vnd.openxmlformats-officedocument.presentationml.slide+xml"/>
  <Override PartName="/ppt/slides/slide54.xml" ContentType="application/vnd.openxmlformats-officedocument.presentationml.slide+xml"/>
  <Override PartName="/ppt/slides/slide11.xml" ContentType="application/vnd.openxmlformats-officedocument.presentationml.slide+xml"/>
  <Override PartName="/ppt/slides/slide33.xml" ContentType="application/vnd.openxmlformats-officedocument.presentationml.slide+xml"/>
  <Override PartName="/ppt/slides/slide55.xml" ContentType="application/vnd.openxmlformats-officedocument.presentationml.slide+xml"/>
  <Override PartName="/ppt/slides/slide12.xml" ContentType="application/vnd.openxmlformats-officedocument.presentationml.slide+xml"/>
  <Override PartName="/ppt/slides/slide34.xml" ContentType="application/vnd.openxmlformats-officedocument.presentationml.slide+xml"/>
  <Override PartName="/ppt/slides/slide56.xml" ContentType="application/vnd.openxmlformats-officedocument.presentationml.slide+xml"/>
  <Override PartName="/ppt/slides/slide13.xml" ContentType="application/vnd.openxmlformats-officedocument.presentationml.slide+xml"/>
  <Override PartName="/ppt/slides/slide35.xml" ContentType="application/vnd.openxmlformats-officedocument.presentationml.slide+xml"/>
  <Override PartName="/ppt/slides/slide57.xml" ContentType="application/vnd.openxmlformats-officedocument.presentationml.slide+xml"/>
  <Override PartName="/ppt/slides/slide14.xml" ContentType="application/vnd.openxmlformats-officedocument.presentationml.slide+xml"/>
  <Override PartName="/ppt/slides/slide36.xml" ContentType="application/vnd.openxmlformats-officedocument.presentationml.slide+xml"/>
  <Override PartName="/ppt/slides/slide58.xml" ContentType="application/vnd.openxmlformats-officedocument.presentationml.slide+xml"/>
  <Override PartName="/ppt/slides/slide15.xml" ContentType="application/vnd.openxmlformats-officedocument.presentationml.slide+xml"/>
  <Override PartName="/ppt/slides/slide37.xml" ContentType="application/vnd.openxmlformats-officedocument.presentationml.slide+xml"/>
  <Override PartName="/ppt/slides/slide59.xml" ContentType="application/vnd.openxmlformats-officedocument.presentationml.slide+xml"/>
  <Override PartName="/ppt/slides/slide16.xml" ContentType="application/vnd.openxmlformats-officedocument.presentationml.slide+xml"/>
  <Override PartName="/ppt/slides/slide38.xml" ContentType="application/vnd.openxmlformats-officedocument.presentationml.slide+xml"/>
  <Override PartName="/ppt/slides/slide17.xml" ContentType="application/vnd.openxmlformats-officedocument.presentationml.slide+xml"/>
  <Override PartName="/ppt/slides/slide39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42.xml" ContentType="application/vnd.openxmlformats-officedocument.presentationml.slide+xml"/>
  <Override PartName="/ppt/slides/slide64.xml" ContentType="application/vnd.openxmlformats-officedocument.presentationml.slide+xml"/>
  <Override PartName="/ppt/slides/slide21.xml" ContentType="application/vnd.openxmlformats-officedocument.presentationml.slide+xml"/>
  <Override PartName="/ppt/slides/slide43.xml" ContentType="application/vnd.openxmlformats-officedocument.presentationml.slide+xml"/>
  <Override PartName="/ppt/slides/slide22.xml" ContentType="application/vnd.openxmlformats-officedocument.presentationml.slide+xml"/>
  <Override PartName="/ppt/slides/slide44.xml" ContentType="application/vnd.openxmlformats-officedocument.presentationml.slide+xml"/>
  <Override PartName="/ppt/slides/slide23.xml" ContentType="application/vnd.openxmlformats-officedocument.presentationml.slide+xml"/>
  <Override PartName="/ppt/slides/slide45.xml" ContentType="application/vnd.openxmlformats-officedocument.presentationml.slide+xml"/>
  <Override PartName="/ppt/slides/slide24.xml" ContentType="application/vnd.openxmlformats-officedocument.presentationml.slide+xml"/>
  <Override PartName="/ppt/slides/slide46.xml" ContentType="application/vnd.openxmlformats-officedocument.presentationml.slide+xml"/>
  <Override PartName="/ppt/slides/slide25.xml" ContentType="application/vnd.openxmlformats-officedocument.presentationml.slide+xml"/>
  <Override PartName="/ppt/slides/slide47.xml" ContentType="application/vnd.openxmlformats-officedocument.presentationml.slide+xml"/>
  <Override PartName="/ppt/slides/slide26.xml" ContentType="application/vnd.openxmlformats-officedocument.presentationml.slide+xml"/>
  <Override PartName="/ppt/slides/slide48.xml" ContentType="application/vnd.openxmlformats-officedocument.presentationml.slide+xml"/>
  <Override PartName="/ppt/slides/slide27.xml" ContentType="application/vnd.openxmlformats-officedocument.presentationml.slide+xml"/>
  <Override PartName="/ppt/slides/slide49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52.xml" ContentType="application/vnd.openxmlformats-officedocument.presentationml.slide+xml"/>
  <Override PartName="/ppt/slides/slide31.xml" ContentType="application/vnd.openxmlformats-officedocument.presentationml.slide+xml"/>
  <Override PartName="/ppt/slides/slide53.xml" ContentType="application/vnd.openxmlformats-officedocument.presentationml.slide+xml"/>
  <Override PartName="/ppt/slides/slide40.xml" ContentType="application/vnd.openxmlformats-officedocument.presentationml.slide+xml"/>
  <Override PartName="/ppt/slides/slide62.xml" ContentType="application/vnd.openxmlformats-officedocument.presentationml.slide+xml"/>
  <Override PartName="/ppt/slides/slide41.xml" ContentType="application/vnd.openxmlformats-officedocument.presentationml.slide+xml"/>
  <Override PartName="/ppt/slides/slide63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9.xml.rels" ContentType="application/vnd.openxmlformats-package.relationships+xml"/>
  <Override PartName="/ppt/slides/_rels/slide54.xml.rels" ContentType="application/vnd.openxmlformats-package.relationships+xml"/>
  <Override PartName="/ppt/slides/_rels/slide32.xml.rels" ContentType="application/vnd.openxmlformats-package.relationships+xml"/>
  <Override PartName="/ppt/slides/_rels/slide10.xml.rels" ContentType="application/vnd.openxmlformats-package.relationships+xml"/>
  <Override PartName="/ppt/slides/_rels/slide55.xml.rels" ContentType="application/vnd.openxmlformats-package.relationships+xml"/>
  <Override PartName="/ppt/slides/_rels/slide33.xml.rels" ContentType="application/vnd.openxmlformats-package.relationships+xml"/>
  <Override PartName="/ppt/slides/_rels/slide11.xml.rels" ContentType="application/vnd.openxmlformats-package.relationships+xml"/>
  <Override PartName="/ppt/slides/_rels/slide56.xml.rels" ContentType="application/vnd.openxmlformats-package.relationships+xml"/>
  <Override PartName="/ppt/slides/_rels/slide34.xml.rels" ContentType="application/vnd.openxmlformats-package.relationships+xml"/>
  <Override PartName="/ppt/slides/_rels/slide12.xml.rels" ContentType="application/vnd.openxmlformats-package.relationships+xml"/>
  <Override PartName="/ppt/slides/_rels/slide57.xml.rels" ContentType="application/vnd.openxmlformats-package.relationships+xml"/>
  <Override PartName="/ppt/slides/_rels/slide35.xml.rels" ContentType="application/vnd.openxmlformats-package.relationships+xml"/>
  <Override PartName="/ppt/slides/_rels/slide13.xml.rels" ContentType="application/vnd.openxmlformats-package.relationships+xml"/>
  <Override PartName="/ppt/slides/_rels/slide58.xml.rels" ContentType="application/vnd.openxmlformats-package.relationships+xml"/>
  <Override PartName="/ppt/slides/_rels/slide36.xml.rels" ContentType="application/vnd.openxmlformats-package.relationships+xml"/>
  <Override PartName="/ppt/slides/_rels/slide14.xml.rels" ContentType="application/vnd.openxmlformats-package.relationships+xml"/>
  <Override PartName="/ppt/slides/_rels/slide59.xml.rels" ContentType="application/vnd.openxmlformats-package.relationships+xml"/>
  <Override PartName="/ppt/slides/_rels/slide37.xml.rels" ContentType="application/vnd.openxmlformats-package.relationships+xml"/>
  <Override PartName="/ppt/slides/_rels/slide15.xml.rels" ContentType="application/vnd.openxmlformats-package.relationships+xml"/>
  <Override PartName="/ppt/slides/_rels/slide38.xml.rels" ContentType="application/vnd.openxmlformats-package.relationships+xml"/>
  <Override PartName="/ppt/slides/_rels/slide16.xml.rels" ContentType="application/vnd.openxmlformats-package.relationships+xml"/>
  <Override PartName="/ppt/slides/_rels/slide39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  <Override PartName="/ppt/slides/_rels/slide64.xml.rels" ContentType="application/vnd.openxmlformats-package.relationships+xml"/>
  <Override PartName="/ppt/slides/_rels/slide42.xml.rels" ContentType="application/vnd.openxmlformats-package.relationships+xml"/>
  <Override PartName="/ppt/slides/_rels/slide20.xml.rels" ContentType="application/vnd.openxmlformats-package.relationships+xml"/>
  <Override PartName="/ppt/slides/_rels/slide43.xml.rels" ContentType="application/vnd.openxmlformats-package.relationships+xml"/>
  <Override PartName="/ppt/slides/_rels/slide21.xml.rels" ContentType="application/vnd.openxmlformats-package.relationships+xml"/>
  <Override PartName="/ppt/slides/_rels/slide44.xml.rels" ContentType="application/vnd.openxmlformats-package.relationships+xml"/>
  <Override PartName="/ppt/slides/_rels/slide22.xml.rels" ContentType="application/vnd.openxmlformats-package.relationships+xml"/>
  <Override PartName="/ppt/slides/_rels/slide45.xml.rels" ContentType="application/vnd.openxmlformats-package.relationships+xml"/>
  <Override PartName="/ppt/slides/_rels/slide23.xml.rels" ContentType="application/vnd.openxmlformats-package.relationships+xml"/>
  <Override PartName="/ppt/slides/_rels/slide46.xml.rels" ContentType="application/vnd.openxmlformats-package.relationships+xml"/>
  <Override PartName="/ppt/slides/_rels/slide24.xml.rels" ContentType="application/vnd.openxmlformats-package.relationships+xml"/>
  <Override PartName="/ppt/slides/_rels/slide47.xml.rels" ContentType="application/vnd.openxmlformats-package.relationships+xml"/>
  <Override PartName="/ppt/slides/_rels/slide25.xml.rels" ContentType="application/vnd.openxmlformats-package.relationships+xml"/>
  <Override PartName="/ppt/slides/_rels/slide48.xml.rels" ContentType="application/vnd.openxmlformats-package.relationships+xml"/>
  <Override PartName="/ppt/slides/_rels/slide26.xml.rels" ContentType="application/vnd.openxmlformats-package.relationships+xml"/>
  <Override PartName="/ppt/slides/_rels/slide49.xml.rels" ContentType="application/vnd.openxmlformats-package.relationships+xml"/>
  <Override PartName="/ppt/slides/_rels/slide27.xml.rels" ContentType="application/vnd.openxmlformats-package.relationships+xml"/>
  <Override PartName="/ppt/slides/_rels/slide28.xml.rels" ContentType="application/vnd.openxmlformats-package.relationships+xml"/>
  <Override PartName="/ppt/slides/_rels/slide29.xml.rels" ContentType="application/vnd.openxmlformats-package.relationships+xml"/>
  <Override PartName="/ppt/slides/_rels/slide52.xml.rels" ContentType="application/vnd.openxmlformats-package.relationships+xml"/>
  <Override PartName="/ppt/slides/_rels/slide30.xml.rels" ContentType="application/vnd.openxmlformats-package.relationships+xml"/>
  <Override PartName="/ppt/slides/_rels/slide53.xml.rels" ContentType="application/vnd.openxmlformats-package.relationships+xml"/>
  <Override PartName="/ppt/slides/_rels/slide31.xml.rels" ContentType="application/vnd.openxmlformats-package.relationships+xml"/>
  <Override PartName="/ppt/slides/_rels/slide62.xml.rels" ContentType="application/vnd.openxmlformats-package.relationships+xml"/>
  <Override PartName="/ppt/slides/_rels/slide40.xml.rels" ContentType="application/vnd.openxmlformats-package.relationships+xml"/>
  <Override PartName="/ppt/slides/_rels/slide63.xml.rels" ContentType="application/vnd.openxmlformats-package.relationships+xml"/>
  <Override PartName="/ppt/slides/_rels/slide41.xml.rels" ContentType="application/vnd.openxmlformats-package.relationships+xml"/>
  <Override PartName="/ppt/slides/_rels/slide50.xml.rels" ContentType="application/vnd.openxmlformats-package.relationships+xml"/>
  <Override PartName="/ppt/slides/_rels/slide51.xml.rels" ContentType="application/vnd.openxmlformats-package.relationships+xml"/>
  <Override PartName="/ppt/slides/_rels/slide60.xml.rels" ContentType="application/vnd.openxmlformats-package.relationships+xml"/>
  <Override PartName="/ppt/slides/_rels/slide61.xml.rels" ContentType="application/vnd.openxmlformats-package.relationships+xml"/>
  <Override PartName="/ppt/slides/_rels/slide65.xml.rels" ContentType="application/vnd.openxmlformats-package.relationships+xml"/>
  <Override PartName="/ppt/slides/_rels/slide66.xml.rels" ContentType="application/vnd.openxmlformats-package.relationships+xml"/>
  <Override PartName="/ppt/slides/_rels/slide67.xml.rels" ContentType="application/vnd.openxmlformats-package.relationships+xml"/>
  <Override PartName="/ppt/slides/_rels/slide68.xml.rels" ContentType="application/vnd.openxmlformats-package.relationships+xml"/>
  <Override PartName="/ppt/slides/_rels/slide69.xml.rels" ContentType="application/vnd.openxmlformats-package.relationships+xml"/>
  <Override PartName="/ppt/slides/_rels/slide70.xml.rels" ContentType="application/vnd.openxmlformats-package.relationships+xml"/>
  <Override PartName="/ppt/slides/_rels/slide71.xml.rels" ContentType="application/vnd.openxmlformats-package.relationships+xml"/>
  <Override PartName="/ppt/slides/_rels/slide72.xml.rels" ContentType="application/vnd.openxmlformats-package.relationships+xml"/>
  <Override PartName="/ppt/slides/_rels/slide73.xml.rels" ContentType="application/vnd.openxmlformats-package.relationships+xml"/>
  <Override PartName="/ppt/slides/_rels/slide74.xml.rels" ContentType="application/vnd.openxmlformats-package.relationships+xml"/>
  <Override PartName="/ppt/slides/_rels/slide75.xml.rels" ContentType="application/vnd.openxmlformats-package.relationships+xml"/>
  <Override PartName="/ppt/slides/_rels/slide76.xml.rels" ContentType="application/vnd.openxmlformats-package.relationships+xml"/>
  <Override PartName="/ppt/slides/_rels/slide77.xml.rels" ContentType="application/vnd.openxmlformats-package.relationships+xml"/>
  <Override PartName="/ppt/slides/_rels/slide78.xml.rels" ContentType="application/vnd.openxmlformats-package.relationships+xml"/>
  <Override PartName="/ppt/slides/_rels/slide79.xml.rels" ContentType="application/vnd.openxmlformats-package.relationships+xml"/>
  <Override PartName="/ppt/slides/_rels/slide80.xml.rels" ContentType="application/vnd.openxmlformats-package.relationships+xml"/>
  <Override PartName="/ppt/slides/_rels/slide81.xml.rels" ContentType="application/vnd.openxmlformats-package.relationships+xml"/>
  <Override PartName="/ppt/slides/_rels/slide82.xml.rels" ContentType="application/vnd.openxmlformats-package.relationships+xml"/>
  <Override PartName="/ppt/slides/_rels/slide83.xml.rels" ContentType="application/vnd.openxmlformats-package.relationships+xml"/>
  <Override PartName="/ppt/slides/_rels/slide84.xml.rels" ContentType="application/vnd.openxmlformats-package.relationships+xml"/>
  <Override PartName="/ppt/slides/_rels/slide85.xml.rels" ContentType="application/vnd.openxmlformats-package.relationships+xml"/>
  <Override PartName="/ppt/slides/_rels/slide86.xml.rels" ContentType="application/vnd.openxmlformats-package.relationships+xml"/>
  <Override PartName="/ppt/slides/_rels/slide87.xml.rels" ContentType="application/vnd.openxmlformats-package.relationships+xml"/>
  <Override PartName="/ppt/slides/_rels/slide88.xml.rels" ContentType="application/vnd.openxmlformats-package.relationships+xml"/>
  <Override PartName="/ppt/slides/_rels/slide89.xml.rels" ContentType="application/vnd.openxmlformats-package.relationships+xml"/>
  <Override PartName="/ppt/slides/_rels/slide90.xml.rels" ContentType="application/vnd.openxmlformats-package.relationships+xml"/>
  <Override PartName="/ppt/slides/_rels/slide91.xml.rels" ContentType="application/vnd.openxmlformats-package.relationships+xml"/>
  <Override PartName="/ppt/_rels/presentation.xml.rels" ContentType="application/vnd.openxmlformats-package.relationships+xml"/>
  <Override PartName="/_rels/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customXml" Target="../customXml/item1.xml"/><Relationship Id="rId5" Type="http://schemas.openxmlformats.org/officeDocument/2006/relationships/customXml" Target="../customXml/item2.xml"/><Relationship Id="rId6" Type="http://schemas.openxmlformats.org/officeDocument/2006/relationships/customXml" Target="../customXml/item3.xml"/><Relationship Id="rId7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  <p:sldId id="320" r:id="rId69"/>
    <p:sldId id="321" r:id="rId70"/>
    <p:sldId id="322" r:id="rId71"/>
    <p:sldId id="323" r:id="rId72"/>
    <p:sldId id="324" r:id="rId73"/>
    <p:sldId id="325" r:id="rId74"/>
    <p:sldId id="326" r:id="rId75"/>
    <p:sldId id="327" r:id="rId76"/>
    <p:sldId id="328" r:id="rId77"/>
    <p:sldId id="329" r:id="rId78"/>
    <p:sldId id="330" r:id="rId79"/>
    <p:sldId id="331" r:id="rId80"/>
    <p:sldId id="332" r:id="rId81"/>
    <p:sldId id="333" r:id="rId82"/>
    <p:sldId id="334" r:id="rId83"/>
    <p:sldId id="335" r:id="rId84"/>
    <p:sldId id="336" r:id="rId85"/>
    <p:sldId id="337" r:id="rId86"/>
    <p:sldId id="338" r:id="rId87"/>
    <p:sldId id="339" r:id="rId88"/>
    <p:sldId id="340" r:id="rId89"/>
    <p:sldId id="341" r:id="rId90"/>
    <p:sldId id="342" r:id="rId91"/>
    <p:sldId id="343" r:id="rId92"/>
    <p:sldId id="344" r:id="rId93"/>
    <p:sldId id="345" r:id="rId94"/>
    <p:sldId id="346" r:id="rId95"/>
  </p:sldIdLst>
  <p:sldSz cx="9144000" cy="6858000"/>
  <p:notesSz cx="6799263" cy="9929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5.xml"/><Relationship Id="rId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<Relationship Id="rId40" Type="http://schemas.openxmlformats.org/officeDocument/2006/relationships/slide" Target="slides/slide36.xml"/><Relationship Id="rId41" Type="http://schemas.openxmlformats.org/officeDocument/2006/relationships/slide" Target="slides/slide37.xml"/><Relationship Id="rId42" Type="http://schemas.openxmlformats.org/officeDocument/2006/relationships/slide" Target="slides/slide38.xml"/><Relationship Id="rId43" Type="http://schemas.openxmlformats.org/officeDocument/2006/relationships/slide" Target="slides/slide39.xml"/><Relationship Id="rId44" Type="http://schemas.openxmlformats.org/officeDocument/2006/relationships/slide" Target="slides/slide40.xml"/><Relationship Id="rId45" Type="http://schemas.openxmlformats.org/officeDocument/2006/relationships/slide" Target="slides/slide41.xml"/><Relationship Id="rId46" Type="http://schemas.openxmlformats.org/officeDocument/2006/relationships/slide" Target="slides/slide42.xml"/><Relationship Id="rId47" Type="http://schemas.openxmlformats.org/officeDocument/2006/relationships/slide" Target="slides/slide43.xml"/><Relationship Id="rId48" Type="http://schemas.openxmlformats.org/officeDocument/2006/relationships/slide" Target="slides/slide44.xml"/><Relationship Id="rId49" Type="http://schemas.openxmlformats.org/officeDocument/2006/relationships/slide" Target="slides/slide45.xml"/><Relationship Id="rId50" Type="http://schemas.openxmlformats.org/officeDocument/2006/relationships/slide" Target="slides/slide46.xml"/><Relationship Id="rId51" Type="http://schemas.openxmlformats.org/officeDocument/2006/relationships/slide" Target="slides/slide47.xml"/><Relationship Id="rId52" Type="http://schemas.openxmlformats.org/officeDocument/2006/relationships/slide" Target="slides/slide48.xml"/><Relationship Id="rId53" Type="http://schemas.openxmlformats.org/officeDocument/2006/relationships/slide" Target="slides/slide49.xml"/><Relationship Id="rId54" Type="http://schemas.openxmlformats.org/officeDocument/2006/relationships/slide" Target="slides/slide50.xml"/><Relationship Id="rId55" Type="http://schemas.openxmlformats.org/officeDocument/2006/relationships/slide" Target="slides/slide51.xml"/><Relationship Id="rId56" Type="http://schemas.openxmlformats.org/officeDocument/2006/relationships/slide" Target="slides/slide52.xml"/><Relationship Id="rId57" Type="http://schemas.openxmlformats.org/officeDocument/2006/relationships/slide" Target="slides/slide53.xml"/><Relationship Id="rId58" Type="http://schemas.openxmlformats.org/officeDocument/2006/relationships/slide" Target="slides/slide54.xml"/><Relationship Id="rId59" Type="http://schemas.openxmlformats.org/officeDocument/2006/relationships/slide" Target="slides/slide55.xml"/><Relationship Id="rId60" Type="http://schemas.openxmlformats.org/officeDocument/2006/relationships/slide" Target="slides/slide56.xml"/><Relationship Id="rId61" Type="http://schemas.openxmlformats.org/officeDocument/2006/relationships/slide" Target="slides/slide57.xml"/><Relationship Id="rId62" Type="http://schemas.openxmlformats.org/officeDocument/2006/relationships/slide" Target="slides/slide58.xml"/><Relationship Id="rId63" Type="http://schemas.openxmlformats.org/officeDocument/2006/relationships/slide" Target="slides/slide59.xml"/><Relationship Id="rId64" Type="http://schemas.openxmlformats.org/officeDocument/2006/relationships/slide" Target="slides/slide60.xml"/><Relationship Id="rId65" Type="http://schemas.openxmlformats.org/officeDocument/2006/relationships/slide" Target="slides/slide61.xml"/><Relationship Id="rId66" Type="http://schemas.openxmlformats.org/officeDocument/2006/relationships/slide" Target="slides/slide62.xml"/><Relationship Id="rId67" Type="http://schemas.openxmlformats.org/officeDocument/2006/relationships/slide" Target="slides/slide63.xml"/><Relationship Id="rId68" Type="http://schemas.openxmlformats.org/officeDocument/2006/relationships/slide" Target="slides/slide64.xml"/><Relationship Id="rId69" Type="http://schemas.openxmlformats.org/officeDocument/2006/relationships/slide" Target="slides/slide65.xml"/><Relationship Id="rId70" Type="http://schemas.openxmlformats.org/officeDocument/2006/relationships/slide" Target="slides/slide66.xml"/><Relationship Id="rId71" Type="http://schemas.openxmlformats.org/officeDocument/2006/relationships/slide" Target="slides/slide67.xml"/><Relationship Id="rId72" Type="http://schemas.openxmlformats.org/officeDocument/2006/relationships/slide" Target="slides/slide68.xml"/><Relationship Id="rId73" Type="http://schemas.openxmlformats.org/officeDocument/2006/relationships/slide" Target="slides/slide69.xml"/><Relationship Id="rId74" Type="http://schemas.openxmlformats.org/officeDocument/2006/relationships/slide" Target="slides/slide70.xml"/><Relationship Id="rId75" Type="http://schemas.openxmlformats.org/officeDocument/2006/relationships/slide" Target="slides/slide71.xml"/><Relationship Id="rId76" Type="http://schemas.openxmlformats.org/officeDocument/2006/relationships/slide" Target="slides/slide72.xml"/><Relationship Id="rId77" Type="http://schemas.openxmlformats.org/officeDocument/2006/relationships/slide" Target="slides/slide73.xml"/><Relationship Id="rId78" Type="http://schemas.openxmlformats.org/officeDocument/2006/relationships/slide" Target="slides/slide74.xml"/><Relationship Id="rId79" Type="http://schemas.openxmlformats.org/officeDocument/2006/relationships/slide" Target="slides/slide75.xml"/><Relationship Id="rId80" Type="http://schemas.openxmlformats.org/officeDocument/2006/relationships/slide" Target="slides/slide76.xml"/><Relationship Id="rId81" Type="http://schemas.openxmlformats.org/officeDocument/2006/relationships/slide" Target="slides/slide77.xml"/><Relationship Id="rId82" Type="http://schemas.openxmlformats.org/officeDocument/2006/relationships/slide" Target="slides/slide78.xml"/><Relationship Id="rId83" Type="http://schemas.openxmlformats.org/officeDocument/2006/relationships/slide" Target="slides/slide79.xml"/><Relationship Id="rId84" Type="http://schemas.openxmlformats.org/officeDocument/2006/relationships/slide" Target="slides/slide80.xml"/><Relationship Id="rId85" Type="http://schemas.openxmlformats.org/officeDocument/2006/relationships/slide" Target="slides/slide81.xml"/><Relationship Id="rId86" Type="http://schemas.openxmlformats.org/officeDocument/2006/relationships/slide" Target="slides/slide82.xml"/><Relationship Id="rId87" Type="http://schemas.openxmlformats.org/officeDocument/2006/relationships/slide" Target="slides/slide83.xml"/><Relationship Id="rId88" Type="http://schemas.openxmlformats.org/officeDocument/2006/relationships/slide" Target="slides/slide84.xml"/><Relationship Id="rId89" Type="http://schemas.openxmlformats.org/officeDocument/2006/relationships/slide" Target="slides/slide85.xml"/><Relationship Id="rId90" Type="http://schemas.openxmlformats.org/officeDocument/2006/relationships/slide" Target="slides/slide86.xml"/><Relationship Id="rId91" Type="http://schemas.openxmlformats.org/officeDocument/2006/relationships/slide" Target="slides/slide87.xml"/><Relationship Id="rId92" Type="http://schemas.openxmlformats.org/officeDocument/2006/relationships/slide" Target="slides/slide88.xml"/><Relationship Id="rId93" Type="http://schemas.openxmlformats.org/officeDocument/2006/relationships/slide" Target="slides/slide89.xml"/><Relationship Id="rId94" Type="http://schemas.openxmlformats.org/officeDocument/2006/relationships/slide" Target="slides/slide90.xml"/><Relationship Id="rId95" Type="http://schemas.openxmlformats.org/officeDocument/2006/relationships/slide" Target="slides/slide91.xml"/><Relationship Id="rId96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6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sldImg"/>
          </p:nvPr>
        </p:nvSpPr>
        <p:spPr>
          <a:xfrm>
            <a:off x="0" y="81252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fr-FR" sz="4400" spc="-1" strike="noStrike">
                <a:solidFill>
                  <a:srgbClr val="000000"/>
                </a:solidFill>
                <a:latin typeface="Arial"/>
              </a:rPr>
              <a:t>Cliquez pour déplacer la diapo</a:t>
            </a: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Cliquez pour modifier le format des notes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fr-FR" sz="1400" spc="-1" strike="noStrike">
                <a:solidFill>
                  <a:srgbClr val="000000"/>
                </a:solidFill>
                <a:latin typeface="Times New Roman"/>
              </a:rPr>
              <a:t>&lt;en-tête&gt;</a:t>
            </a:r>
            <a:endParaRPr b="0" lang="fr-F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 type="dt" idx="7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fr-F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r>
              <a:rPr b="0" lang="fr-FR" sz="1400" spc="-1" strike="noStrike">
                <a:solidFill>
                  <a:srgbClr val="000000"/>
                </a:solidFill>
                <a:latin typeface="Times New Roman"/>
              </a:rPr>
              <a:t>&lt;date/heure&gt;</a:t>
            </a:r>
            <a:endParaRPr b="0" lang="fr-F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00" name="PlaceHolder 5"/>
          <p:cNvSpPr>
            <a:spLocks noGrp="1"/>
          </p:cNvSpPr>
          <p:nvPr>
            <p:ph type="ftr" idx="8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fr-F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fr-FR" sz="1400" spc="-1" strike="noStrike">
                <a:solidFill>
                  <a:srgbClr val="000000"/>
                </a:solidFill>
                <a:latin typeface="Times New Roman"/>
              </a:rPr>
              <a:t>&lt;pied de page&gt;</a:t>
            </a:r>
            <a:endParaRPr b="0" lang="fr-F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01" name="PlaceHolder 6"/>
          <p:cNvSpPr>
            <a:spLocks noGrp="1"/>
          </p:cNvSpPr>
          <p:nvPr>
            <p:ph type="sldNum" idx="9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buNone/>
              <a:defRPr b="0" lang="fr-F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fld id="{F21290FA-14D1-4585-B55F-BF822BA41379}" type="slidenum">
              <a:rPr b="0" lang="fr-FR" sz="1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PlaceHolder 1"/>
          <p:cNvSpPr>
            <a:spLocks noGrp="1"/>
          </p:cNvSpPr>
          <p:nvPr>
            <p:ph type="sldImg"/>
          </p:nvPr>
        </p:nvSpPr>
        <p:spPr>
          <a:xfrm>
            <a:off x="919080" y="746280"/>
            <a:ext cx="4953240" cy="3715200"/>
          </a:xfrm>
          <a:prstGeom prst="rect">
            <a:avLst/>
          </a:prstGeom>
          <a:ln w="0">
            <a:noFill/>
          </a:ln>
        </p:spPr>
      </p:sp>
      <p:sp>
        <p:nvSpPr>
          <p:cNvPr id="637" name="PlaceHolder 2"/>
          <p:cNvSpPr>
            <a:spLocks noGrp="1"/>
          </p:cNvSpPr>
          <p:nvPr>
            <p:ph type="body"/>
          </p:nvPr>
        </p:nvSpPr>
        <p:spPr>
          <a:xfrm>
            <a:off x="680040" y="4716720"/>
            <a:ext cx="5431680" cy="4460760"/>
          </a:xfrm>
          <a:prstGeom prst="rect">
            <a:avLst/>
          </a:prstGeom>
          <a:noFill/>
          <a:ln w="0">
            <a:noFill/>
          </a:ln>
        </p:spPr>
        <p:txBody>
          <a:bodyPr lIns="95760" rIns="95760" tIns="47880" bIns="47880" anchor="t">
            <a:noAutofit/>
          </a:bodyPr>
          <a:p>
            <a:pPr marL="216000" indent="-216000">
              <a:buNone/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8" name="PlaceHolder 3"/>
          <p:cNvSpPr>
            <a:spLocks noGrp="1"/>
          </p:cNvSpPr>
          <p:nvPr>
            <p:ph type="sldNum" idx="10"/>
          </p:nvPr>
        </p:nvSpPr>
        <p:spPr>
          <a:xfrm>
            <a:off x="3851280" y="9431640"/>
            <a:ext cx="2938680" cy="488880"/>
          </a:xfrm>
          <a:prstGeom prst="rect">
            <a:avLst/>
          </a:prstGeom>
          <a:noFill/>
          <a:ln w="0">
            <a:noFill/>
          </a:ln>
        </p:spPr>
        <p:txBody>
          <a:bodyPr lIns="95760" rIns="95760" tIns="47880" bIns="4788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fr-FR" sz="13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1FCBF765-B200-4EF3-93CB-491E05F64B90}" type="slidenum">
              <a:rPr b="0" lang="fr-FR" sz="1300" spc="-1" strike="noStrike">
                <a:solidFill>
                  <a:schemeClr val="dk1"/>
                </a:solidFill>
                <a:latin typeface="+mn-lt"/>
                <a:ea typeface="+mn-ea"/>
              </a:rPr>
              <a:t>&lt;numéro&gt;</a:t>
            </a:fld>
            <a:endParaRPr b="0" lang="fr-FR" sz="13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PlaceHolder 1"/>
          <p:cNvSpPr>
            <a:spLocks noGrp="1"/>
          </p:cNvSpPr>
          <p:nvPr>
            <p:ph type="sldImg"/>
          </p:nvPr>
        </p:nvSpPr>
        <p:spPr>
          <a:xfrm>
            <a:off x="919080" y="746280"/>
            <a:ext cx="4953240" cy="3715200"/>
          </a:xfrm>
          <a:prstGeom prst="rect">
            <a:avLst/>
          </a:prstGeom>
          <a:ln w="0">
            <a:noFill/>
          </a:ln>
        </p:spPr>
      </p:sp>
      <p:sp>
        <p:nvSpPr>
          <p:cNvPr id="640" name="PlaceHolder 2"/>
          <p:cNvSpPr>
            <a:spLocks noGrp="1"/>
          </p:cNvSpPr>
          <p:nvPr>
            <p:ph type="body"/>
          </p:nvPr>
        </p:nvSpPr>
        <p:spPr>
          <a:xfrm>
            <a:off x="680040" y="4716720"/>
            <a:ext cx="5431680" cy="4460760"/>
          </a:xfrm>
          <a:prstGeom prst="rect">
            <a:avLst/>
          </a:prstGeom>
          <a:noFill/>
          <a:ln w="0">
            <a:noFill/>
          </a:ln>
        </p:spPr>
        <p:txBody>
          <a:bodyPr lIns="95760" rIns="95760" tIns="47880" bIns="47880" anchor="t">
            <a:noAutofit/>
          </a:bodyPr>
          <a:p>
            <a:pPr marL="216000" indent="-216000">
              <a:buNone/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1" name="PlaceHolder 3"/>
          <p:cNvSpPr>
            <a:spLocks noGrp="1"/>
          </p:cNvSpPr>
          <p:nvPr>
            <p:ph type="sldNum" idx="11"/>
          </p:nvPr>
        </p:nvSpPr>
        <p:spPr>
          <a:xfrm>
            <a:off x="3851280" y="9431640"/>
            <a:ext cx="2938680" cy="488880"/>
          </a:xfrm>
          <a:prstGeom prst="rect">
            <a:avLst/>
          </a:prstGeom>
          <a:noFill/>
          <a:ln w="0">
            <a:noFill/>
          </a:ln>
        </p:spPr>
        <p:txBody>
          <a:bodyPr lIns="95760" rIns="95760" tIns="47880" bIns="4788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fr-FR" sz="13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9D2B883B-B641-488A-8849-AAB80705E03D}" type="slidenum">
              <a:rPr b="0" lang="fr-FR" sz="1300" spc="-1" strike="noStrike">
                <a:solidFill>
                  <a:schemeClr val="dk1"/>
                </a:solidFill>
                <a:latin typeface="+mn-lt"/>
                <a:ea typeface="+mn-ea"/>
              </a:rPr>
              <a:t>&lt;numéro&gt;</a:t>
            </a:fld>
            <a:endParaRPr b="0" lang="fr-FR" sz="13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B485F71-76A8-4D64-AC14-663A4D1D66DF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8D2EA70-F82B-4425-9738-2A0176D6C613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CDBDE1A-BF5C-400E-908B-E3D552AB5DD1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5BB1DFC-DF8C-41C5-BA9E-41AC125CABD9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5C276379-B40C-44CF-8EDA-8363B2C5E5A5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14F6962A-0A41-40AD-BF08-2B616A67CD89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C40FCC8F-9E5F-4646-B419-534495430558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BDB777F7-3B3E-4E92-A21A-661FA593E111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55BC5922-4444-46A7-AE07-5767BBC69E57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E8449330-2AFD-4A93-A037-AA1CFBB72EF3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FF46B011-B7CD-47E3-8527-24163113FE47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AB59F48-7C3E-4F66-94BA-73E6F18D24BD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A57A8938-4B8E-4181-B2D1-29F73E6400CE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ACDF5D94-AE4F-4038-93EB-43192224D1B6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3268DEA1-8538-4AF5-AA54-7CB910A744FC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C09482FC-7C8E-413E-AE57-18FE6DC986B5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62C4EEE5-C8BC-4E8B-908A-E26C94DBC9FE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7FFACD2-C293-4F69-98C5-8AAEBF1849EF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E8B74FB-2973-4231-8F2D-4B4C6E0AFBE4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D6365CF-C748-447D-BD9E-042F8782AB28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23F51CB-0A28-4B94-BD03-795EEBAFF66A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D21089D-A953-46A0-B8F0-6D9CFA877C1A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746FD8A-54FB-4917-8AC6-FDEC12EB0804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F0CC97C-7FF7-4522-BAC9-F2DC90A044E8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5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Rectangle 9"/>
          <p:cNvSpPr/>
          <p:nvPr/>
        </p:nvSpPr>
        <p:spPr>
          <a:xfrm>
            <a:off x="0" y="260280"/>
            <a:ext cx="927360" cy="352800"/>
          </a:xfrm>
          <a:prstGeom prst="rect">
            <a:avLst/>
          </a:prstGeom>
          <a:solidFill>
            <a:srgbClr val="153d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fr-FR" sz="1800" spc="-1" strike="noStrike">
              <a:solidFill>
                <a:schemeClr val="lt1"/>
              </a:solidFill>
              <a:latin typeface="Franklin Gothic Book"/>
            </a:endParaRPr>
          </a:p>
        </p:txBody>
      </p:sp>
      <p:sp>
        <p:nvSpPr>
          <p:cNvPr id="1" name="Rectangle 10"/>
          <p:cNvSpPr/>
          <p:nvPr/>
        </p:nvSpPr>
        <p:spPr>
          <a:xfrm>
            <a:off x="934920" y="260280"/>
            <a:ext cx="8199360" cy="352800"/>
          </a:xfrm>
          <a:prstGeom prst="rect">
            <a:avLst/>
          </a:prstGeom>
          <a:solidFill>
            <a:srgbClr val="00a2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fr-FR" sz="1800" spc="-1" strike="noStrike">
              <a:solidFill>
                <a:schemeClr val="lt1"/>
              </a:solidFill>
              <a:latin typeface="Franklin Gothic Book"/>
            </a:endParaRPr>
          </a:p>
        </p:txBody>
      </p:sp>
      <p:pic>
        <p:nvPicPr>
          <p:cNvPr id="2" name="Image 11" descr=""/>
          <p:cNvPicPr/>
          <p:nvPr/>
        </p:nvPicPr>
        <p:blipFill>
          <a:blip r:embed="rId2"/>
          <a:srcRect l="4781" t="10018" r="9812" b="23689"/>
          <a:stretch/>
        </p:blipFill>
        <p:spPr>
          <a:xfrm>
            <a:off x="6336720" y="6170040"/>
            <a:ext cx="2620080" cy="570600"/>
          </a:xfrm>
          <a:prstGeom prst="rect">
            <a:avLst/>
          </a:prstGeom>
          <a:ln w="0">
            <a:noFill/>
          </a:ln>
        </p:spPr>
      </p:pic>
      <p:sp>
        <p:nvSpPr>
          <p:cNvPr id="3" name="ZoneTexte 7"/>
          <p:cNvSpPr/>
          <p:nvPr/>
        </p:nvSpPr>
        <p:spPr>
          <a:xfrm>
            <a:off x="4267800" y="6642000"/>
            <a:ext cx="628920" cy="152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horzOverflow="overflow" lIns="0" rIns="0" tIns="0" bIns="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fr-FR" sz="1000" spc="-1" strike="noStrike">
                <a:solidFill>
                  <a:srgbClr val="000000"/>
                </a:solidFill>
                <a:latin typeface="Calibri"/>
                <a:ea typeface="Calibri"/>
              </a:rPr>
              <a:t>C1 - Interne</a:t>
            </a:r>
            <a:endParaRPr b="0" lang="fr-FR" sz="1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Rectangle 9"/>
          <p:cNvSpPr/>
          <p:nvPr/>
        </p:nvSpPr>
        <p:spPr>
          <a:xfrm>
            <a:off x="2160" y="620640"/>
            <a:ext cx="9134280" cy="5501160"/>
          </a:xfrm>
          <a:prstGeom prst="rect">
            <a:avLst/>
          </a:prstGeom>
          <a:solidFill>
            <a:srgbClr val="00a2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fr-FR" sz="1800" spc="-1" strike="noStrike">
              <a:solidFill>
                <a:schemeClr val="lt1"/>
              </a:solidFill>
              <a:latin typeface="Franklin Gothic Book"/>
            </a:endParaRPr>
          </a:p>
        </p:txBody>
      </p:sp>
      <p:sp>
        <p:nvSpPr>
          <p:cNvPr id="5" name="Rectangle 1"/>
          <p:cNvSpPr/>
          <p:nvPr/>
        </p:nvSpPr>
        <p:spPr>
          <a:xfrm>
            <a:off x="0" y="0"/>
            <a:ext cx="9134280" cy="613080"/>
          </a:xfrm>
          <a:prstGeom prst="rect">
            <a:avLst/>
          </a:prstGeom>
          <a:solidFill>
            <a:srgbClr val="153d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fr-FR" sz="1800" spc="-1" strike="noStrike">
              <a:solidFill>
                <a:schemeClr val="lt1"/>
              </a:solidFill>
              <a:latin typeface="Franklin Gothic Book"/>
            </a:endParaRPr>
          </a:p>
        </p:txBody>
      </p:sp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Cliquez pour éditer le format du texte-titre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8333" lnSpcReduction="1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Cliquez pour éditer le format du plan de texte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Second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Troisième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Quatrième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Cinquième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Sixième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Septième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44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222" lnSpcReduction="1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Cliquez pour éditer le format du plan de texte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Second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Troisième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Quatrième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Cinquième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Sixième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Septième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44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222" lnSpcReduction="1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Cliquez pour éditer le format du plan de texte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Second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Troisième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Quatrième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Cinquième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Sixième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Septième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5"/>
          <p:cNvSpPr>
            <a:spLocks noGrp="1"/>
          </p:cNvSpPr>
          <p:nvPr>
            <p:ph type="ftr" idx="1"/>
          </p:nvPr>
        </p:nvSpPr>
        <p:spPr>
          <a:xfrm>
            <a:off x="8893080" y="0"/>
            <a:ext cx="241200" cy="25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fr-F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1400" spc="-1" strike="noStrike">
                <a:solidFill>
                  <a:srgbClr val="000000"/>
                </a:solidFill>
                <a:latin typeface="Times New Roman"/>
              </a:rPr>
              <a:t>&lt;pied de page&gt;</a:t>
            </a:r>
            <a:endParaRPr b="0" lang="fr-F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1" name="PlaceHolder 6"/>
          <p:cNvSpPr>
            <a:spLocks noGrp="1"/>
          </p:cNvSpPr>
          <p:nvPr>
            <p:ph type="sldNum" idx="2"/>
          </p:nvPr>
        </p:nvSpPr>
        <p:spPr>
          <a:xfrm>
            <a:off x="8893080" y="0"/>
            <a:ext cx="241200" cy="25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fr-FR" sz="100" spc="-1" strike="noStrike">
                <a:solidFill>
                  <a:schemeClr val="lt1">
                    <a:alpha val="0"/>
                  </a:schemeClr>
                </a:solidFill>
                <a:latin typeface="Franklin Gothic Book"/>
                <a:ea typeface="Verdan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6B5E971B-B0FE-4208-BFD5-C0466709BCF2}" type="slidenum">
              <a:rPr b="0" lang="fr-FR" sz="100" spc="-1" strike="noStrike">
                <a:solidFill>
                  <a:schemeClr val="lt1">
                    <a:alpha val="0"/>
                  </a:schemeClr>
                </a:solidFill>
                <a:latin typeface="Franklin Gothic Book"/>
                <a:ea typeface="Verdana"/>
              </a:rPr>
              <a:t>&lt;numéro&gt;</a:t>
            </a:fld>
            <a:endParaRPr b="0" lang="fr-FR" sz="1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2" name="PlaceHolder 7"/>
          <p:cNvSpPr>
            <a:spLocks noGrp="1"/>
          </p:cNvSpPr>
          <p:nvPr>
            <p:ph type="dt" idx="3"/>
          </p:nvPr>
        </p:nvSpPr>
        <p:spPr>
          <a:xfrm>
            <a:off x="8893080" y="0"/>
            <a:ext cx="243360" cy="25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>
              <a:buNone/>
              <a:defRPr b="0" lang="fr-F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fr-FR" sz="1400" spc="-1" strike="noStrike">
                <a:solidFill>
                  <a:srgbClr val="000000"/>
                </a:solidFill>
                <a:latin typeface="Times New Roman"/>
              </a:rPr>
              <a:t>&lt;date/heure&gt;</a:t>
            </a:r>
            <a:endParaRPr b="0" lang="fr-FR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9"/>
          <p:cNvSpPr/>
          <p:nvPr/>
        </p:nvSpPr>
        <p:spPr>
          <a:xfrm>
            <a:off x="0" y="260280"/>
            <a:ext cx="927360" cy="352800"/>
          </a:xfrm>
          <a:prstGeom prst="rect">
            <a:avLst/>
          </a:prstGeom>
          <a:solidFill>
            <a:srgbClr val="153d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endParaRPr b="0" lang="fr-FR" sz="1800" spc="-1" strike="noStrike">
              <a:solidFill>
                <a:schemeClr val="lt1"/>
              </a:solidFill>
              <a:latin typeface="Franklin Gothic Book"/>
              <a:ea typeface="DejaVu Sans"/>
            </a:endParaRPr>
          </a:p>
        </p:txBody>
      </p:sp>
      <p:sp>
        <p:nvSpPr>
          <p:cNvPr id="50" name="Rectangle 10"/>
          <p:cNvSpPr/>
          <p:nvPr/>
        </p:nvSpPr>
        <p:spPr>
          <a:xfrm>
            <a:off x="934920" y="260280"/>
            <a:ext cx="8199360" cy="352800"/>
          </a:xfrm>
          <a:prstGeom prst="rect">
            <a:avLst/>
          </a:prstGeom>
          <a:solidFill>
            <a:srgbClr val="00a2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endParaRPr b="0" lang="fr-FR" sz="1800" spc="-1" strike="noStrike">
              <a:solidFill>
                <a:schemeClr val="lt1"/>
              </a:solidFill>
              <a:latin typeface="Franklin Gothic Book"/>
              <a:ea typeface="DejaVu Sans"/>
            </a:endParaRPr>
          </a:p>
        </p:txBody>
      </p:sp>
      <p:pic>
        <p:nvPicPr>
          <p:cNvPr id="51" name="Image 11" descr=""/>
          <p:cNvPicPr/>
          <p:nvPr/>
        </p:nvPicPr>
        <p:blipFill>
          <a:blip r:embed="rId2"/>
          <a:srcRect l="4781" t="10018" r="9812" b="23689"/>
          <a:stretch/>
        </p:blipFill>
        <p:spPr>
          <a:xfrm>
            <a:off x="6336720" y="6170040"/>
            <a:ext cx="2620080" cy="570600"/>
          </a:xfrm>
          <a:prstGeom prst="rect">
            <a:avLst/>
          </a:prstGeom>
          <a:ln w="0">
            <a:noFill/>
          </a:ln>
        </p:spPr>
      </p:pic>
      <p:sp>
        <p:nvSpPr>
          <p:cNvPr id="52" name="ZoneTexte 7"/>
          <p:cNvSpPr/>
          <p:nvPr/>
        </p:nvSpPr>
        <p:spPr>
          <a:xfrm>
            <a:off x="4267800" y="6642000"/>
            <a:ext cx="628920" cy="152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horzOverflow="overflow" lIns="0" rIns="0" tIns="0" bIns="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fr-FR" sz="1000" spc="-1" strike="noStrike">
                <a:solidFill>
                  <a:srgbClr val="000000"/>
                </a:solidFill>
                <a:latin typeface="Calibri"/>
                <a:ea typeface="Calibri"/>
              </a:rPr>
              <a:t>C1 - Interne</a:t>
            </a:r>
            <a:endParaRPr b="0" lang="fr-FR" sz="1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" name="Rectangle 9"/>
          <p:cNvSpPr/>
          <p:nvPr/>
        </p:nvSpPr>
        <p:spPr>
          <a:xfrm>
            <a:off x="2160" y="620640"/>
            <a:ext cx="9134280" cy="5501160"/>
          </a:xfrm>
          <a:prstGeom prst="rect">
            <a:avLst/>
          </a:prstGeom>
          <a:solidFill>
            <a:srgbClr val="00a2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endParaRPr b="0" lang="fr-FR" sz="1800" spc="-1" strike="noStrike">
              <a:solidFill>
                <a:schemeClr val="lt1"/>
              </a:solidFill>
              <a:latin typeface="Franklin Gothic Book"/>
              <a:ea typeface="DejaVu Sans"/>
            </a:endParaRPr>
          </a:p>
        </p:txBody>
      </p:sp>
      <p:sp>
        <p:nvSpPr>
          <p:cNvPr id="54" name="Rectangle 1"/>
          <p:cNvSpPr/>
          <p:nvPr/>
        </p:nvSpPr>
        <p:spPr>
          <a:xfrm>
            <a:off x="0" y="0"/>
            <a:ext cx="9134280" cy="613080"/>
          </a:xfrm>
          <a:prstGeom prst="rect">
            <a:avLst/>
          </a:prstGeom>
          <a:solidFill>
            <a:srgbClr val="153d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endParaRPr b="0" lang="fr-FR" sz="1800" spc="-1" strike="noStrike">
              <a:solidFill>
                <a:schemeClr val="lt1"/>
              </a:solidFill>
              <a:latin typeface="Franklin Gothic Book"/>
              <a:ea typeface="DejaVu Sans"/>
            </a:endParaRPr>
          </a:p>
        </p:txBody>
      </p:sp>
      <p:sp>
        <p:nvSpPr>
          <p:cNvPr id="55" name="PlaceHolder 1"/>
          <p:cNvSpPr>
            <a:spLocks noGrp="1"/>
          </p:cNvSpPr>
          <p:nvPr>
            <p:ph type="ftr" idx="4"/>
          </p:nvPr>
        </p:nvSpPr>
        <p:spPr>
          <a:xfrm>
            <a:off x="8893080" y="0"/>
            <a:ext cx="241200" cy="25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fr-F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1400" spc="-1" strike="noStrike">
                <a:solidFill>
                  <a:srgbClr val="000000"/>
                </a:solidFill>
                <a:latin typeface="Times New Roman"/>
              </a:rPr>
              <a:t>&lt;pied de page&gt;</a:t>
            </a:r>
            <a:endParaRPr b="0" lang="fr-F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sldNum" idx="5"/>
          </p:nvPr>
        </p:nvSpPr>
        <p:spPr>
          <a:xfrm>
            <a:off x="8893080" y="0"/>
            <a:ext cx="241200" cy="25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fr-FR" sz="100" spc="-1" strike="noStrike">
                <a:solidFill>
                  <a:schemeClr val="lt1">
                    <a:alpha val="0"/>
                  </a:schemeClr>
                </a:solidFill>
                <a:latin typeface="Franklin Gothic Book"/>
                <a:ea typeface="Verdan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1B84F3F9-39B7-4992-B760-B6BDB705EE19}" type="slidenum">
              <a:rPr b="0" lang="fr-FR" sz="100" spc="-1" strike="noStrike">
                <a:solidFill>
                  <a:schemeClr val="lt1">
                    <a:alpha val="0"/>
                  </a:schemeClr>
                </a:solidFill>
                <a:latin typeface="Franklin Gothic Book"/>
                <a:ea typeface="Verdana"/>
              </a:rPr>
              <a:t>&lt;numéro&gt;</a:t>
            </a:fld>
            <a:endParaRPr b="0" lang="fr-FR" sz="1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dt" idx="6"/>
          </p:nvPr>
        </p:nvSpPr>
        <p:spPr>
          <a:xfrm>
            <a:off x="8893080" y="0"/>
            <a:ext cx="243360" cy="25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>
              <a:buNone/>
              <a:defRPr b="0" lang="fr-F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fr-FR" sz="1400" spc="-1" strike="noStrike">
                <a:solidFill>
                  <a:srgbClr val="000000"/>
                </a:solidFill>
                <a:latin typeface="Times New Roman"/>
              </a:rPr>
              <a:t>&lt;date/heure&gt;</a:t>
            </a:r>
            <a:endParaRPr b="0" lang="fr-F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fr-FR" sz="4400" spc="-1" strike="noStrike">
                <a:solidFill>
                  <a:srgbClr val="000000"/>
                </a:solidFill>
                <a:latin typeface="Arial"/>
              </a:rPr>
              <a:t>Cliquez pour éditer le format du texte-titre</a:t>
            </a: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latin typeface="Arial"/>
              </a:rPr>
              <a:t>Cliquez pour éditer le format du plan de texte</a:t>
            </a: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800" spc="-1" strike="noStrike">
                <a:solidFill>
                  <a:srgbClr val="000000"/>
                </a:solidFill>
                <a:latin typeface="Arial"/>
              </a:rPr>
              <a:t>Second niveau de plan</a:t>
            </a:r>
            <a:endParaRPr b="0" lang="fr-FR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400" spc="-1" strike="noStrike">
                <a:solidFill>
                  <a:srgbClr val="000000"/>
                </a:solidFill>
                <a:latin typeface="Arial"/>
              </a:rPr>
              <a:t>Troisième niveau de plan</a:t>
            </a: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Quatrième niveau de plan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Cinquième niveau de plan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Sixième niveau de plan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Septième niveau de plan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Relationship Id="rId3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png"/><Relationship Id="rId3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png"/><Relationship Id="rId3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png"/><Relationship Id="rId3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slideLayout" Target="../slideLayouts/slideLayout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image" Target="../media/image25.png"/><Relationship Id="rId3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image" Target="../media/image27.png"/><Relationship Id="rId3" Type="http://schemas.openxmlformats.org/officeDocument/2006/relationships/slideLayout" Target="../slideLayouts/slideLayout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1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1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1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1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image" Target="../media/image37.png"/><Relationship Id="rId3" Type="http://schemas.openxmlformats.org/officeDocument/2006/relationships/image" Target="../media/image38.png"/><Relationship Id="rId4" Type="http://schemas.openxmlformats.org/officeDocument/2006/relationships/slideLayout" Target="../slideLayouts/slideLayout1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image" Target="../media/image40.png"/><Relationship Id="rId3" Type="http://schemas.openxmlformats.org/officeDocument/2006/relationships/image" Target="../media/image41.png"/><Relationship Id="rId4" Type="http://schemas.openxmlformats.org/officeDocument/2006/relationships/slideLayout" Target="../slideLayouts/slideLayout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image" Target="../media/image43.png"/><Relationship Id="rId3" Type="http://schemas.openxmlformats.org/officeDocument/2006/relationships/image" Target="../media/image44.png"/><Relationship Id="rId4" Type="http://schemas.openxmlformats.org/officeDocument/2006/relationships/slideLayout" Target="../slideLayouts/slideLayout1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slideLayout" Target="../slideLayouts/slideLayout1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slideLayout" Target="../slideLayouts/slideLayout1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1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slideLayout" Target="../slideLayouts/slideLayout1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slideLayout" Target="../slideLayouts/slideLayout1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image" Target="../media/image51.png"/><Relationship Id="rId3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52.png"/><Relationship Id="rId2" Type="http://schemas.openxmlformats.org/officeDocument/2006/relationships/slideLayout" Target="../slideLayouts/slideLayout1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53.png"/><Relationship Id="rId2" Type="http://schemas.openxmlformats.org/officeDocument/2006/relationships/image" Target="../media/image54.png"/><Relationship Id="rId3" Type="http://schemas.openxmlformats.org/officeDocument/2006/relationships/slideLayout" Target="../slideLayouts/slideLayout1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55.png"/><Relationship Id="rId2" Type="http://schemas.openxmlformats.org/officeDocument/2006/relationships/image" Target="../media/image56.png"/><Relationship Id="rId3" Type="http://schemas.openxmlformats.org/officeDocument/2006/relationships/image" Target="../media/image57.png"/><Relationship Id="rId4" Type="http://schemas.openxmlformats.org/officeDocument/2006/relationships/slideLayout" Target="../slideLayouts/slideLayout1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58.png"/><Relationship Id="rId2" Type="http://schemas.openxmlformats.org/officeDocument/2006/relationships/image" Target="../media/image59.png"/><Relationship Id="rId3" Type="http://schemas.openxmlformats.org/officeDocument/2006/relationships/image" Target="../media/image60.png"/><Relationship Id="rId4" Type="http://schemas.openxmlformats.org/officeDocument/2006/relationships/slideLayout" Target="../slideLayouts/slideLayout1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image" Target="../media/image61.png"/><Relationship Id="rId2" Type="http://schemas.openxmlformats.org/officeDocument/2006/relationships/image" Target="../media/image62.png"/><Relationship Id="rId3" Type="http://schemas.openxmlformats.org/officeDocument/2006/relationships/slideLayout" Target="../slideLayouts/slideLayout1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63.png"/><Relationship Id="rId2" Type="http://schemas.openxmlformats.org/officeDocument/2006/relationships/slideLayout" Target="../slideLayouts/slideLayout1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image" Target="../media/image64.png"/><Relationship Id="rId2" Type="http://schemas.openxmlformats.org/officeDocument/2006/relationships/slideLayout" Target="../slideLayouts/slideLayout1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image" Target="../media/image65.png"/><Relationship Id="rId2" Type="http://schemas.openxmlformats.org/officeDocument/2006/relationships/slideLayout" Target="../slideLayouts/slideLayout1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image" Target="../media/image66.png"/><Relationship Id="rId2" Type="http://schemas.openxmlformats.org/officeDocument/2006/relationships/image" Target="../media/image67.png"/><Relationship Id="rId3" Type="http://schemas.openxmlformats.org/officeDocument/2006/relationships/slideLayout" Target="../slideLayouts/slideLayout1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image" Target="../media/image68.png"/><Relationship Id="rId2" Type="http://schemas.openxmlformats.org/officeDocument/2006/relationships/slideLayout" Target="../slideLayouts/slideLayout1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image" Target="../media/image69.png"/><Relationship Id="rId2" Type="http://schemas.openxmlformats.org/officeDocument/2006/relationships/image" Target="../media/image70.png"/><Relationship Id="rId3" Type="http://schemas.openxmlformats.org/officeDocument/2006/relationships/slideLayout" Target="../slideLayouts/slideLayout1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image" Target="../media/image71.png"/><Relationship Id="rId2" Type="http://schemas.openxmlformats.org/officeDocument/2006/relationships/slideLayout" Target="../slideLayouts/slideLayout1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image" Target="../media/image72.png"/><Relationship Id="rId2" Type="http://schemas.openxmlformats.org/officeDocument/2006/relationships/slideLayout" Target="../slideLayouts/slideLayout1.xml"/>
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image" Target="../media/image73.png"/><Relationship Id="rId2" Type="http://schemas.openxmlformats.org/officeDocument/2006/relationships/slideLayout" Target="../slideLayouts/slideLayout1.xml"/>
</Relationships>
</file>

<file path=ppt/slides/_rels/slide58.xml.rels><?xml version="1.0" encoding="UTF-8"?>
<Relationships xmlns="http://schemas.openxmlformats.org/package/2006/relationships"><Relationship Id="rId1" Type="http://schemas.openxmlformats.org/officeDocument/2006/relationships/image" Target="../media/image74.png"/><Relationship Id="rId2" Type="http://schemas.openxmlformats.org/officeDocument/2006/relationships/image" Target="../media/image75.png"/><Relationship Id="rId3" Type="http://schemas.openxmlformats.org/officeDocument/2006/relationships/slideLayout" Target="../slideLayouts/slideLayout1.xml"/>
</Relationships>
</file>

<file path=ppt/slides/_rels/slide5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1.xml.rels><?xml version="1.0" encoding="UTF-8"?>
<Relationships xmlns="http://schemas.openxmlformats.org/package/2006/relationships"><Relationship Id="rId1" Type="http://schemas.openxmlformats.org/officeDocument/2006/relationships/image" Target="../media/image76.png"/><Relationship Id="rId2" Type="http://schemas.openxmlformats.org/officeDocument/2006/relationships/image" Target="../media/image77.png"/><Relationship Id="rId3" Type="http://schemas.openxmlformats.org/officeDocument/2006/relationships/slideLayout" Target="../slideLayouts/slideLayout1.xml"/>
</Relationships>
</file>

<file path=ppt/slides/_rels/slide62.xml.rels><?xml version="1.0" encoding="UTF-8"?>
<Relationships xmlns="http://schemas.openxmlformats.org/package/2006/relationships"><Relationship Id="rId1" Type="http://schemas.openxmlformats.org/officeDocument/2006/relationships/image" Target="../media/image78.png"/><Relationship Id="rId2" Type="http://schemas.openxmlformats.org/officeDocument/2006/relationships/slideLayout" Target="../slideLayouts/slideLayout1.xml"/>
</Relationships>
</file>

<file path=ppt/slides/_rels/slide63.xml.rels><?xml version="1.0" encoding="UTF-8"?>
<Relationships xmlns="http://schemas.openxmlformats.org/package/2006/relationships"><Relationship Id="rId1" Type="http://schemas.openxmlformats.org/officeDocument/2006/relationships/image" Target="../media/image79.png"/><Relationship Id="rId2" Type="http://schemas.openxmlformats.org/officeDocument/2006/relationships/slideLayout" Target="../slideLayouts/slideLayout1.xml"/>
</Relationships>
</file>

<file path=ppt/slides/_rels/slide6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8.xml.rels><?xml version="1.0" encoding="UTF-8"?>
<Relationships xmlns="http://schemas.openxmlformats.org/package/2006/relationships"><Relationship Id="rId1" Type="http://schemas.openxmlformats.org/officeDocument/2006/relationships/image" Target="../media/image80.png"/><Relationship Id="rId2" Type="http://schemas.openxmlformats.org/officeDocument/2006/relationships/slideLayout" Target="../slideLayouts/slideLayout1.xml"/>
</Relationships>
</file>

<file path=ppt/slides/_rels/slide69.xml.rels><?xml version="1.0" encoding="UTF-8"?>
<Relationships xmlns="http://schemas.openxmlformats.org/package/2006/relationships"><Relationship Id="rId1" Type="http://schemas.openxmlformats.org/officeDocument/2006/relationships/image" Target="../media/image81.png"/><Relationship Id="rId2" Type="http://schemas.openxmlformats.org/officeDocument/2006/relationships/image" Target="../media/image82.png"/><Relationship Id="rId3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7.xml"/>
</Relationships>
</file>

<file path=ppt/slides/_rels/slide7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7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72.xml.rels><?xml version="1.0" encoding="UTF-8"?>
<Relationships xmlns="http://schemas.openxmlformats.org/package/2006/relationships"><Relationship Id="rId1" Type="http://schemas.openxmlformats.org/officeDocument/2006/relationships/image" Target="../media/image83.png"/><Relationship Id="rId2" Type="http://schemas.openxmlformats.org/officeDocument/2006/relationships/slideLayout" Target="../slideLayouts/slideLayout1.xml"/>
</Relationships>
</file>

<file path=ppt/slides/_rels/slide73.xml.rels><?xml version="1.0" encoding="UTF-8"?>
<Relationships xmlns="http://schemas.openxmlformats.org/package/2006/relationships"><Relationship Id="rId1" Type="http://schemas.openxmlformats.org/officeDocument/2006/relationships/image" Target="../media/image84.png"/><Relationship Id="rId2" Type="http://schemas.openxmlformats.org/officeDocument/2006/relationships/image" Target="../media/image85.png"/><Relationship Id="rId3" Type="http://schemas.openxmlformats.org/officeDocument/2006/relationships/image" Target="../media/image85.png"/><Relationship Id="rId4" Type="http://schemas.openxmlformats.org/officeDocument/2006/relationships/slideLayout" Target="../slideLayouts/slideLayout1.xml"/>
</Relationships>
</file>

<file path=ppt/slides/_rels/slide74.xml.rels><?xml version="1.0" encoding="UTF-8"?>
<Relationships xmlns="http://schemas.openxmlformats.org/package/2006/relationships"><Relationship Id="rId1" Type="http://schemas.openxmlformats.org/officeDocument/2006/relationships/image" Target="../media/image86.png"/><Relationship Id="rId2" Type="http://schemas.openxmlformats.org/officeDocument/2006/relationships/slideLayout" Target="../slideLayouts/slideLayout1.xml"/>
</Relationships>
</file>

<file path=ppt/slides/_rels/slide7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76.xml.rels><?xml version="1.0" encoding="UTF-8"?>
<Relationships xmlns="http://schemas.openxmlformats.org/package/2006/relationships"><Relationship Id="rId1" Type="http://schemas.openxmlformats.org/officeDocument/2006/relationships/image" Target="../media/image87.png"/><Relationship Id="rId2" Type="http://schemas.openxmlformats.org/officeDocument/2006/relationships/image" Target="../media/image88.png"/><Relationship Id="rId3" Type="http://schemas.openxmlformats.org/officeDocument/2006/relationships/image" Target="../media/image89.png"/><Relationship Id="rId4" Type="http://schemas.openxmlformats.org/officeDocument/2006/relationships/image" Target="../media/image90.png"/><Relationship Id="rId5" Type="http://schemas.openxmlformats.org/officeDocument/2006/relationships/image" Target="../media/image91.png"/><Relationship Id="rId6" Type="http://schemas.openxmlformats.org/officeDocument/2006/relationships/image" Target="../media/image92.png"/><Relationship Id="rId7" Type="http://schemas.openxmlformats.org/officeDocument/2006/relationships/slideLayout" Target="../slideLayouts/slideLayout1.xml"/>
</Relationships>
</file>

<file path=ppt/slides/_rels/slide77.xml.rels><?xml version="1.0" encoding="UTF-8"?>
<Relationships xmlns="http://schemas.openxmlformats.org/package/2006/relationships"><Relationship Id="rId1" Type="http://schemas.openxmlformats.org/officeDocument/2006/relationships/image" Target="../media/image93.png"/><Relationship Id="rId2" Type="http://schemas.openxmlformats.org/officeDocument/2006/relationships/image" Target="../media/image94.png"/><Relationship Id="rId3" Type="http://schemas.openxmlformats.org/officeDocument/2006/relationships/slideLayout" Target="../slideLayouts/slideLayout1.xml"/>
</Relationships>
</file>

<file path=ppt/slides/_rels/slide7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7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.xml"/>
</Relationships>
</file>

<file path=ppt/slides/_rels/slide8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81.xml.rels><?xml version="1.0" encoding="UTF-8"?>
<Relationships xmlns="http://schemas.openxmlformats.org/package/2006/relationships"><Relationship Id="rId1" Type="http://schemas.openxmlformats.org/officeDocument/2006/relationships/image" Target="../media/image95.png"/><Relationship Id="rId2" Type="http://schemas.openxmlformats.org/officeDocument/2006/relationships/image" Target="../media/image96.png"/><Relationship Id="rId3" Type="http://schemas.openxmlformats.org/officeDocument/2006/relationships/image" Target="../media/image97.png"/><Relationship Id="rId4" Type="http://schemas.openxmlformats.org/officeDocument/2006/relationships/image" Target="../media/image98.png"/><Relationship Id="rId5" Type="http://schemas.openxmlformats.org/officeDocument/2006/relationships/image" Target="../media/image99.png"/><Relationship Id="rId6" Type="http://schemas.openxmlformats.org/officeDocument/2006/relationships/slideLayout" Target="../slideLayouts/slideLayout1.xml"/>
</Relationships>
</file>

<file path=ppt/slides/_rels/slide82.xml.rels><?xml version="1.0" encoding="UTF-8"?>
<Relationships xmlns="http://schemas.openxmlformats.org/package/2006/relationships"><Relationship Id="rId1" Type="http://schemas.openxmlformats.org/officeDocument/2006/relationships/image" Target="../media/image100.png"/><Relationship Id="rId2" Type="http://schemas.openxmlformats.org/officeDocument/2006/relationships/image" Target="../media/image101.png"/><Relationship Id="rId3" Type="http://schemas.openxmlformats.org/officeDocument/2006/relationships/image" Target="../media/image102.png"/><Relationship Id="rId4" Type="http://schemas.openxmlformats.org/officeDocument/2006/relationships/image" Target="../media/image103.png"/><Relationship Id="rId5" Type="http://schemas.openxmlformats.org/officeDocument/2006/relationships/image" Target="../media/image104.png"/><Relationship Id="rId6" Type="http://schemas.openxmlformats.org/officeDocument/2006/relationships/image" Target="../media/image105.png"/><Relationship Id="rId7" Type="http://schemas.openxmlformats.org/officeDocument/2006/relationships/image" Target="../media/image106.png"/><Relationship Id="rId8" Type="http://schemas.openxmlformats.org/officeDocument/2006/relationships/image" Target="../media/image107.png"/><Relationship Id="rId9" Type="http://schemas.openxmlformats.org/officeDocument/2006/relationships/slideLayout" Target="../slideLayouts/slideLayout1.xml"/>
</Relationships>
</file>

<file path=ppt/slides/_rels/slide8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8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8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86.xml.rels><?xml version="1.0" encoding="UTF-8"?>
<Relationships xmlns="http://schemas.openxmlformats.org/package/2006/relationships"><Relationship Id="rId1" Type="http://schemas.openxmlformats.org/officeDocument/2006/relationships/image" Target="../media/image108.png"/><Relationship Id="rId2" Type="http://schemas.openxmlformats.org/officeDocument/2006/relationships/image" Target="../media/image109.png"/><Relationship Id="rId3" Type="http://schemas.openxmlformats.org/officeDocument/2006/relationships/slideLayout" Target="../slideLayouts/slideLayout1.xml"/>
</Relationships>
</file>

<file path=ppt/slides/_rels/slide8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88.xml.rels><?xml version="1.0" encoding="UTF-8"?>
<Relationships xmlns="http://schemas.openxmlformats.org/package/2006/relationships"><Relationship Id="rId1" Type="http://schemas.openxmlformats.org/officeDocument/2006/relationships/image" Target="../media/image110.png"/><Relationship Id="rId2" Type="http://schemas.openxmlformats.org/officeDocument/2006/relationships/image" Target="../media/image111.png"/><Relationship Id="rId3" Type="http://schemas.openxmlformats.org/officeDocument/2006/relationships/image" Target="../media/image112.png"/><Relationship Id="rId4" Type="http://schemas.openxmlformats.org/officeDocument/2006/relationships/image" Target="../media/image113.png"/><Relationship Id="rId5" Type="http://schemas.openxmlformats.org/officeDocument/2006/relationships/image" Target="../media/image114.png"/><Relationship Id="rId6" Type="http://schemas.openxmlformats.org/officeDocument/2006/relationships/image" Target="../media/image115.png"/><Relationship Id="rId7" Type="http://schemas.openxmlformats.org/officeDocument/2006/relationships/image" Target="../media/image116.png"/><Relationship Id="rId8" Type="http://schemas.openxmlformats.org/officeDocument/2006/relationships/image" Target="../media/image117.png"/><Relationship Id="rId9" Type="http://schemas.openxmlformats.org/officeDocument/2006/relationships/slideLayout" Target="../slideLayouts/slideLayout13.xml"/>
</Relationships>
</file>

<file path=ppt/slides/_rels/slide89.xml.rels><?xml version="1.0" encoding="UTF-8"?>
<Relationships xmlns="http://schemas.openxmlformats.org/package/2006/relationships"><Relationship Id="rId1" Type="http://schemas.openxmlformats.org/officeDocument/2006/relationships/image" Target="../media/image118.png"/><Relationship Id="rId2" Type="http://schemas.openxmlformats.org/officeDocument/2006/relationships/image" Target="../media/image119.png"/><Relationship Id="rId3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90.xml.rels><?xml version="1.0" encoding="UTF-8"?>
<Relationships xmlns="http://schemas.openxmlformats.org/package/2006/relationships"><Relationship Id="rId1" Type="http://schemas.openxmlformats.org/officeDocument/2006/relationships/image" Target="../media/image120.png"/><Relationship Id="rId2" Type="http://schemas.openxmlformats.org/officeDocument/2006/relationships/image" Target="../media/image121.png"/><Relationship Id="rId3" Type="http://schemas.openxmlformats.org/officeDocument/2006/relationships/slideLayout" Target="../slideLayouts/slideLayout13.xml"/>
</Relationships>
</file>

<file path=ppt/slides/_rels/slide91.xml.rels><?xml version="1.0" encoding="UTF-8"?>
<Relationships xmlns="http://schemas.openxmlformats.org/package/2006/relationships"><Relationship Id="rId1" Type="http://schemas.openxmlformats.org/officeDocument/2006/relationships/image" Target="../media/image122.png"/><Relationship Id="rId2" Type="http://schemas.openxmlformats.org/officeDocument/2006/relationships/image" Target="../media/image123.png"/><Relationship Id="rId3" Type="http://schemas.openxmlformats.org/officeDocument/2006/relationships/image" Target="../media/image124.png"/><Relationship Id="rId4" Type="http://schemas.openxmlformats.org/officeDocument/2006/relationships/image" Target="../media/image125.png"/><Relationship Id="rId5" Type="http://schemas.openxmlformats.org/officeDocument/2006/relationships/image" Target="../media/image126.png"/><Relationship Id="rId6" Type="http://schemas.openxmlformats.org/officeDocument/2006/relationships/image" Target="../media/image127.png"/><Relationship Id="rId7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"/>
          <p:cNvSpPr/>
          <p:nvPr/>
        </p:nvSpPr>
        <p:spPr>
          <a:xfrm>
            <a:off x="1260000" y="1980000"/>
            <a:ext cx="6473160" cy="348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8000" spc="-1" strike="noStrike">
                <a:solidFill>
                  <a:srgbClr val="000000"/>
                </a:solidFill>
                <a:latin typeface="Arial"/>
              </a:rPr>
              <a:t>SECTION 1 :</a:t>
            </a:r>
            <a:br>
              <a:rPr sz="8000"/>
            </a:br>
            <a:r>
              <a:rPr b="0" lang="fr-FR" sz="8000" spc="-1" strike="noStrike">
                <a:solidFill>
                  <a:srgbClr val="000000"/>
                </a:solidFill>
                <a:latin typeface="Arial"/>
              </a:rPr>
              <a:t>28/03</a:t>
            </a:r>
            <a:endParaRPr b="0" lang="fr-FR" sz="8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"/>
          <p:cNvSpPr/>
          <p:nvPr/>
        </p:nvSpPr>
        <p:spPr>
          <a:xfrm>
            <a:off x="8820000" y="6480000"/>
            <a:ext cx="374040" cy="422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51BDF244-139B-4735-81F4-11DA81BD01DA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703EB0E-91BA-4F2C-8EAB-5B51AB771962}" type="slidenum">
              <a:t>1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1008000" y="260280"/>
            <a:ext cx="7841160" cy="352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fr-FR" sz="2000" spc="-1" strike="noStrike">
                <a:solidFill>
                  <a:schemeClr val="lt1"/>
                </a:solidFill>
                <a:latin typeface="Century Gothic"/>
                <a:ea typeface="Verdana"/>
              </a:rPr>
              <a:t>Base de données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/>
          </p:nvPr>
        </p:nvSpPr>
        <p:spPr>
          <a:xfrm>
            <a:off x="107640" y="1260000"/>
            <a:ext cx="2945160" cy="1100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88000" indent="-288000" defTabSz="914400">
              <a:lnSpc>
                <a:spcPct val="100000"/>
              </a:lnSpc>
              <a:spcBef>
                <a:spcPts val="1500"/>
              </a:spcBef>
              <a:spcAft>
                <a:spcPts val="1001"/>
              </a:spcAft>
              <a:buClr>
                <a:srgbClr val="153d8a"/>
              </a:buClr>
              <a:buSzPct val="110000"/>
              <a:buFont typeface="Wingdings" charset="2"/>
              <a:buChar char=""/>
            </a:pPr>
            <a:r>
              <a:rPr b="1" lang="fr-FR" sz="1800" spc="-1" strike="noStrike">
                <a:solidFill>
                  <a:srgbClr val="153d8a"/>
                </a:solidFill>
                <a:latin typeface="Century Gothic"/>
              </a:rPr>
              <a:t>Ensemble des DOCX et DOC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51" name="" descr=""/>
          <p:cNvPicPr/>
          <p:nvPr/>
        </p:nvPicPr>
        <p:blipFill>
          <a:blip r:embed="rId1"/>
          <a:stretch/>
        </p:blipFill>
        <p:spPr>
          <a:xfrm>
            <a:off x="3373920" y="720000"/>
            <a:ext cx="4359600" cy="5182560"/>
          </a:xfrm>
          <a:prstGeom prst="rect">
            <a:avLst/>
          </a:prstGeom>
          <a:ln w="0">
            <a:noFill/>
          </a:ln>
        </p:spPr>
      </p:pic>
      <p:sp>
        <p:nvSpPr>
          <p:cNvPr id="152" name=""/>
          <p:cNvSpPr/>
          <p:nvPr/>
        </p:nvSpPr>
        <p:spPr>
          <a:xfrm>
            <a:off x="8729640" y="6431040"/>
            <a:ext cx="480600" cy="422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F5A165DC-B421-4307-A98C-B43EF086B4E4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73C7374-A4EE-4698-BB58-6E8FBE62119C}" type="slidenum">
              <a:t>10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" descr=""/>
          <p:cNvPicPr/>
          <p:nvPr/>
        </p:nvPicPr>
        <p:blipFill>
          <a:blip r:embed="rId1"/>
          <a:stretch/>
        </p:blipFill>
        <p:spPr>
          <a:xfrm>
            <a:off x="4548240" y="696960"/>
            <a:ext cx="4085640" cy="2896920"/>
          </a:xfrm>
          <a:prstGeom prst="rect">
            <a:avLst/>
          </a:prstGeom>
          <a:ln w="0">
            <a:noFill/>
          </a:ln>
        </p:spPr>
      </p:pic>
      <p:sp>
        <p:nvSpPr>
          <p:cNvPr id="154" name=""/>
          <p:cNvSpPr/>
          <p:nvPr/>
        </p:nvSpPr>
        <p:spPr>
          <a:xfrm>
            <a:off x="360000" y="900000"/>
            <a:ext cx="3953880" cy="89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extrait tous les paragraphes pour  chaque titre présent dans chaque DOCX.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55" name="" descr=""/>
          <p:cNvPicPr/>
          <p:nvPr/>
        </p:nvPicPr>
        <p:blipFill>
          <a:blip r:embed="rId2"/>
          <a:stretch/>
        </p:blipFill>
        <p:spPr>
          <a:xfrm>
            <a:off x="180000" y="3683880"/>
            <a:ext cx="8498160" cy="2394000"/>
          </a:xfrm>
          <a:prstGeom prst="rect">
            <a:avLst/>
          </a:prstGeom>
          <a:ln w="0">
            <a:noFill/>
          </a:ln>
        </p:spPr>
      </p:pic>
      <p:sp>
        <p:nvSpPr>
          <p:cNvPr id="156" name=""/>
          <p:cNvSpPr/>
          <p:nvPr/>
        </p:nvSpPr>
        <p:spPr>
          <a:xfrm>
            <a:off x="360000" y="3240000"/>
            <a:ext cx="395388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filtre les titres qui nous intéresse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7" name=""/>
          <p:cNvSpPr/>
          <p:nvPr/>
        </p:nvSpPr>
        <p:spPr>
          <a:xfrm>
            <a:off x="8730000" y="6431400"/>
            <a:ext cx="480600" cy="422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14E4F560-DECE-42ED-8038-EDE68EBA9C07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17868C2-3945-42B6-94C6-EA625246B156}" type="slidenum">
              <a:t>11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"/>
          <p:cNvSpPr/>
          <p:nvPr/>
        </p:nvSpPr>
        <p:spPr>
          <a:xfrm>
            <a:off x="540000" y="1080000"/>
            <a:ext cx="3413880" cy="89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fusionne tous les paragraphes sous chaque Section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59" name="" descr=""/>
          <p:cNvPicPr/>
          <p:nvPr/>
        </p:nvPicPr>
        <p:blipFill>
          <a:blip r:embed="rId1"/>
          <a:stretch/>
        </p:blipFill>
        <p:spPr>
          <a:xfrm>
            <a:off x="3816000" y="684000"/>
            <a:ext cx="3917880" cy="1784160"/>
          </a:xfrm>
          <a:prstGeom prst="rect">
            <a:avLst/>
          </a:prstGeom>
          <a:ln w="0">
            <a:noFill/>
          </a:ln>
        </p:spPr>
      </p:pic>
      <p:sp>
        <p:nvSpPr>
          <p:cNvPr id="160" name=""/>
          <p:cNvSpPr/>
          <p:nvPr/>
        </p:nvSpPr>
        <p:spPr>
          <a:xfrm>
            <a:off x="540000" y="2880000"/>
            <a:ext cx="3593880" cy="143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fait l’hypothèse qu’il y a des mots à enlever pour rendre le texte plus propre. 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Stopwords, mot trop fréquents, etc.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61" name="" descr=""/>
          <p:cNvPicPr/>
          <p:nvPr/>
        </p:nvPicPr>
        <p:blipFill>
          <a:blip r:embed="rId2"/>
          <a:stretch/>
        </p:blipFill>
        <p:spPr>
          <a:xfrm>
            <a:off x="669600" y="4680000"/>
            <a:ext cx="6704280" cy="353880"/>
          </a:xfrm>
          <a:prstGeom prst="rect">
            <a:avLst/>
          </a:prstGeom>
          <a:ln w="0">
            <a:noFill/>
          </a:ln>
        </p:spPr>
      </p:pic>
      <p:sp>
        <p:nvSpPr>
          <p:cNvPr id="162" name=""/>
          <p:cNvSpPr/>
          <p:nvPr/>
        </p:nvSpPr>
        <p:spPr>
          <a:xfrm>
            <a:off x="8730000" y="6431400"/>
            <a:ext cx="480600" cy="422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D267294D-59DE-4D68-9A5F-579491D5A0A3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4BE5A7F-8577-41B4-936C-289800642831}" type="slidenum">
              <a:t>12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"/>
          <p:cNvSpPr/>
          <p:nvPr/>
        </p:nvSpPr>
        <p:spPr>
          <a:xfrm>
            <a:off x="576000" y="1306440"/>
            <a:ext cx="8093880" cy="53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regarde alors la fréquence d’apparitions des termes par Section et Total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64" name="" descr=""/>
          <p:cNvPicPr/>
          <p:nvPr/>
        </p:nvPicPr>
        <p:blipFill>
          <a:blip r:embed="rId1"/>
          <a:stretch/>
        </p:blipFill>
        <p:spPr>
          <a:xfrm>
            <a:off x="0" y="1846440"/>
            <a:ext cx="9137520" cy="2583000"/>
          </a:xfrm>
          <a:prstGeom prst="rect">
            <a:avLst/>
          </a:prstGeom>
          <a:ln w="0">
            <a:noFill/>
          </a:ln>
        </p:spPr>
      </p:pic>
      <p:sp>
        <p:nvSpPr>
          <p:cNvPr id="165" name=""/>
          <p:cNvSpPr/>
          <p:nvPr/>
        </p:nvSpPr>
        <p:spPr>
          <a:xfrm>
            <a:off x="936000" y="4680000"/>
            <a:ext cx="7193880" cy="71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Par exemple ici, patient(s), study, trial, clinical, le reste peut donner une importance au texte.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66" name="" descr=""/>
          <p:cNvPicPr/>
          <p:nvPr/>
        </p:nvPicPr>
        <p:blipFill>
          <a:blip r:embed="rId2"/>
          <a:stretch/>
        </p:blipFill>
        <p:spPr>
          <a:xfrm>
            <a:off x="862200" y="5336640"/>
            <a:ext cx="7314120" cy="713880"/>
          </a:xfrm>
          <a:prstGeom prst="rect">
            <a:avLst/>
          </a:prstGeom>
          <a:ln w="0">
            <a:noFill/>
          </a:ln>
        </p:spPr>
      </p:pic>
      <p:sp>
        <p:nvSpPr>
          <p:cNvPr id="167" name=""/>
          <p:cNvSpPr/>
          <p:nvPr/>
        </p:nvSpPr>
        <p:spPr>
          <a:xfrm>
            <a:off x="8730000" y="6431400"/>
            <a:ext cx="480600" cy="422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0FDE3E73-E207-4377-927B-6E1D95731A5D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5CA84DC-AC5E-424F-A17A-0C4AEB5F7616}" type="slidenum">
              <a:t>13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"/>
          <p:cNvSpPr/>
          <p:nvPr/>
        </p:nvSpPr>
        <p:spPr>
          <a:xfrm>
            <a:off x="540000" y="900000"/>
            <a:ext cx="2693880" cy="53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PS : Erreur de code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69" name="" descr=""/>
          <p:cNvPicPr/>
          <p:nvPr/>
        </p:nvPicPr>
        <p:blipFill>
          <a:blip r:embed="rId1"/>
          <a:stretch/>
        </p:blipFill>
        <p:spPr>
          <a:xfrm>
            <a:off x="25200" y="1474560"/>
            <a:ext cx="9137520" cy="1277640"/>
          </a:xfrm>
          <a:prstGeom prst="rect">
            <a:avLst/>
          </a:prstGeom>
          <a:ln w="0">
            <a:noFill/>
          </a:ln>
        </p:spPr>
      </p:pic>
      <p:sp>
        <p:nvSpPr>
          <p:cNvPr id="170" name=""/>
          <p:cNvSpPr/>
          <p:nvPr/>
        </p:nvSpPr>
        <p:spPr>
          <a:xfrm>
            <a:off x="8730000" y="6431400"/>
            <a:ext cx="480600" cy="422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D110352F-A994-44E6-B49A-975759BBB8FD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AE73000-11E2-4EEC-85F7-84F4DA89C4A6}" type="slidenum">
              <a:t>14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"/>
          <p:cNvSpPr/>
          <p:nvPr/>
        </p:nvSpPr>
        <p:spPr>
          <a:xfrm>
            <a:off x="360000" y="900000"/>
            <a:ext cx="4673880" cy="89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commence alors à nettoyer le texte en fonction de ce qu’on a vu mais autres choses à nettoyer apparaît :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72" name="" descr=""/>
          <p:cNvPicPr/>
          <p:nvPr/>
        </p:nvPicPr>
        <p:blipFill>
          <a:blip r:embed="rId1"/>
          <a:stretch/>
        </p:blipFill>
        <p:spPr>
          <a:xfrm>
            <a:off x="442080" y="1908000"/>
            <a:ext cx="3331800" cy="1973880"/>
          </a:xfrm>
          <a:prstGeom prst="rect">
            <a:avLst/>
          </a:prstGeom>
          <a:ln w="0">
            <a:noFill/>
          </a:ln>
        </p:spPr>
      </p:pic>
      <p:pic>
        <p:nvPicPr>
          <p:cNvPr id="173" name="" descr=""/>
          <p:cNvPicPr/>
          <p:nvPr/>
        </p:nvPicPr>
        <p:blipFill>
          <a:blip r:embed="rId2"/>
          <a:stretch/>
        </p:blipFill>
        <p:spPr>
          <a:xfrm>
            <a:off x="5220000" y="1905480"/>
            <a:ext cx="3233880" cy="1976400"/>
          </a:xfrm>
          <a:prstGeom prst="rect">
            <a:avLst/>
          </a:prstGeom>
          <a:ln w="0">
            <a:noFill/>
          </a:ln>
        </p:spPr>
      </p:pic>
      <p:sp>
        <p:nvSpPr>
          <p:cNvPr id="174" name=""/>
          <p:cNvSpPr/>
          <p:nvPr/>
        </p:nvSpPr>
        <p:spPr>
          <a:xfrm>
            <a:off x="1800000" y="4140000"/>
            <a:ext cx="4493880" cy="596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M12, W4, D0 → Month 12, Week 4, Day 0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gvhd, sct → Acronymes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5" name=""/>
          <p:cNvSpPr/>
          <p:nvPr/>
        </p:nvSpPr>
        <p:spPr>
          <a:xfrm>
            <a:off x="360000" y="5040000"/>
            <a:ext cx="5393880" cy="89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rajoute le principe de durée dans le nettoyage, on les garde car on décide de garder les nombres.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6" name=""/>
          <p:cNvSpPr/>
          <p:nvPr/>
        </p:nvSpPr>
        <p:spPr>
          <a:xfrm>
            <a:off x="8730000" y="6431400"/>
            <a:ext cx="480600" cy="422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80C46922-7D95-4E60-A68B-82739973148B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F5C3B69-3EC7-4A28-AAA1-1862DA55F395}" type="slidenum">
              <a:t>15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"/>
          <p:cNvSpPr/>
          <p:nvPr/>
        </p:nvSpPr>
        <p:spPr>
          <a:xfrm>
            <a:off x="363240" y="720000"/>
            <a:ext cx="5573880" cy="596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Il faut faire quelque chose pour les 580 acronymes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78" name="" descr=""/>
          <p:cNvPicPr/>
          <p:nvPr/>
        </p:nvPicPr>
        <p:blipFill>
          <a:blip r:embed="rId1"/>
          <a:stretch/>
        </p:blipFill>
        <p:spPr>
          <a:xfrm>
            <a:off x="360000" y="1303200"/>
            <a:ext cx="4497120" cy="1570680"/>
          </a:xfrm>
          <a:prstGeom prst="rect">
            <a:avLst/>
          </a:prstGeom>
          <a:ln w="0">
            <a:noFill/>
          </a:ln>
        </p:spPr>
      </p:pic>
      <p:sp>
        <p:nvSpPr>
          <p:cNvPr id="179" name=""/>
          <p:cNvSpPr/>
          <p:nvPr/>
        </p:nvSpPr>
        <p:spPr>
          <a:xfrm>
            <a:off x="4863240" y="1800000"/>
            <a:ext cx="323388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→ 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Au début des protocoles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80" name="" descr=""/>
          <p:cNvPicPr/>
          <p:nvPr/>
        </p:nvPicPr>
        <p:blipFill>
          <a:blip r:embed="rId2"/>
          <a:stretch/>
        </p:blipFill>
        <p:spPr>
          <a:xfrm>
            <a:off x="363240" y="3240000"/>
            <a:ext cx="4709160" cy="2153880"/>
          </a:xfrm>
          <a:prstGeom prst="rect">
            <a:avLst/>
          </a:prstGeom>
          <a:ln w="0">
            <a:noFill/>
          </a:ln>
        </p:spPr>
      </p:pic>
      <p:sp>
        <p:nvSpPr>
          <p:cNvPr id="181" name=""/>
          <p:cNvSpPr/>
          <p:nvPr/>
        </p:nvSpPr>
        <p:spPr>
          <a:xfrm>
            <a:off x="5078520" y="4140000"/>
            <a:ext cx="3233880" cy="596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→ 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finit les acronymes restant avec le guide médical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2" name=""/>
          <p:cNvSpPr/>
          <p:nvPr/>
        </p:nvSpPr>
        <p:spPr>
          <a:xfrm>
            <a:off x="540000" y="5493240"/>
            <a:ext cx="8273880" cy="53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J’en traite le plus possible (environ 300), il en reste forcément que je n’ai pas vu  (mais peu fréquent)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3" name=""/>
          <p:cNvSpPr/>
          <p:nvPr/>
        </p:nvSpPr>
        <p:spPr>
          <a:xfrm>
            <a:off x="8730000" y="6431400"/>
            <a:ext cx="480600" cy="422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14A0FD42-108C-4546-872E-EDE0BDF8DC74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F7374F3-B21E-49D6-B4FC-BDB4364214E7}" type="slidenum">
              <a:t>16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"/>
          <p:cNvSpPr/>
          <p:nvPr/>
        </p:nvSpPr>
        <p:spPr>
          <a:xfrm>
            <a:off x="900000" y="1062360"/>
            <a:ext cx="7193880" cy="4691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fr-FR" sz="1800" spc="-1" strike="noStrike">
                <a:solidFill>
                  <a:srgbClr val="000000"/>
                </a:solidFill>
                <a:latin typeface="Arial"/>
              </a:rPr>
              <a:t>Liste des modifications du nettoyage :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 Conversion en minuscules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 Normalisation Unicode (ex: "é" devient "e")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 Suppression de la ponctuation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 Nettoyage des espaces (Tabulation, Retour à la ligne)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 Suppression des stopwords (+ mot fréquents)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 Remplacement des acronymes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 Remplacement des codes temporels spécifiques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 Fusion des paragraphes d'une même section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5" name=""/>
          <p:cNvSpPr/>
          <p:nvPr/>
        </p:nvSpPr>
        <p:spPr>
          <a:xfrm>
            <a:off x="8730000" y="6431400"/>
            <a:ext cx="480600" cy="422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D8D418CA-4494-4458-A66C-A9E1D5B89E7E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7CAB2B1-24D9-4D9A-92E7-ADE4729A4432}" type="slidenum">
              <a:t>17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" descr=""/>
          <p:cNvPicPr/>
          <p:nvPr/>
        </p:nvPicPr>
        <p:blipFill>
          <a:blip r:embed="rId1"/>
          <a:stretch/>
        </p:blipFill>
        <p:spPr>
          <a:xfrm>
            <a:off x="288000" y="1800000"/>
            <a:ext cx="3400920" cy="1973880"/>
          </a:xfrm>
          <a:prstGeom prst="rect">
            <a:avLst/>
          </a:prstGeom>
          <a:ln w="0">
            <a:noFill/>
          </a:ln>
        </p:spPr>
      </p:pic>
      <p:sp>
        <p:nvSpPr>
          <p:cNvPr id="187" name=""/>
          <p:cNvSpPr/>
          <p:nvPr/>
        </p:nvSpPr>
        <p:spPr>
          <a:xfrm>
            <a:off x="3816000" y="2592000"/>
            <a:ext cx="1613880" cy="713880"/>
          </a:xfrm>
          <a:prstGeom prst="rightArrow">
            <a:avLst>
              <a:gd name="adj1" fmla="val 50000"/>
              <a:gd name="adj2" fmla="val 56250"/>
            </a:avLst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88" name="" descr=""/>
          <p:cNvPicPr/>
          <p:nvPr/>
        </p:nvPicPr>
        <p:blipFill>
          <a:blip r:embed="rId2"/>
          <a:stretch/>
        </p:blipFill>
        <p:spPr>
          <a:xfrm>
            <a:off x="5488920" y="1810440"/>
            <a:ext cx="3612960" cy="1963440"/>
          </a:xfrm>
          <a:prstGeom prst="rect">
            <a:avLst/>
          </a:prstGeom>
          <a:ln w="0">
            <a:noFill/>
          </a:ln>
        </p:spPr>
      </p:pic>
      <p:pic>
        <p:nvPicPr>
          <p:cNvPr id="189" name="" descr=""/>
          <p:cNvPicPr/>
          <p:nvPr/>
        </p:nvPicPr>
        <p:blipFill>
          <a:blip r:embed="rId3"/>
          <a:stretch/>
        </p:blipFill>
        <p:spPr>
          <a:xfrm>
            <a:off x="396000" y="4032000"/>
            <a:ext cx="3233880" cy="1939680"/>
          </a:xfrm>
          <a:prstGeom prst="rect">
            <a:avLst/>
          </a:prstGeom>
          <a:ln w="0">
            <a:noFill/>
          </a:ln>
        </p:spPr>
      </p:pic>
      <p:sp>
        <p:nvSpPr>
          <p:cNvPr id="190" name=""/>
          <p:cNvSpPr/>
          <p:nvPr/>
        </p:nvSpPr>
        <p:spPr>
          <a:xfrm>
            <a:off x="3816000" y="4716000"/>
            <a:ext cx="1613880" cy="713880"/>
          </a:xfrm>
          <a:prstGeom prst="rightArrow">
            <a:avLst>
              <a:gd name="adj1" fmla="val 50000"/>
              <a:gd name="adj2" fmla="val 56250"/>
            </a:avLst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91" name="" descr=""/>
          <p:cNvPicPr/>
          <p:nvPr/>
        </p:nvPicPr>
        <p:blipFill>
          <a:blip r:embed="rId4"/>
          <a:stretch/>
        </p:blipFill>
        <p:spPr>
          <a:xfrm>
            <a:off x="5575320" y="4032000"/>
            <a:ext cx="3384360" cy="1973880"/>
          </a:xfrm>
          <a:prstGeom prst="rect">
            <a:avLst/>
          </a:prstGeom>
          <a:ln w="0">
            <a:noFill/>
          </a:ln>
        </p:spPr>
      </p:pic>
      <p:sp>
        <p:nvSpPr>
          <p:cNvPr id="192" name=""/>
          <p:cNvSpPr/>
          <p:nvPr/>
        </p:nvSpPr>
        <p:spPr>
          <a:xfrm>
            <a:off x="360000" y="648000"/>
            <a:ext cx="8634240" cy="110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WORDCLOUD → Simple, Classique, facile d’utilisation (Choisi)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STYLECLOUD →  stylisé, moins ‘’pro’’, esthétique, posters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WORD BUBBLE → Pas bon dans notre cas, bulles de termes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PyLDAVis → A envisager pour la suite avec l’embedding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3" name=""/>
          <p:cNvSpPr/>
          <p:nvPr/>
        </p:nvSpPr>
        <p:spPr>
          <a:xfrm>
            <a:off x="8730000" y="6431400"/>
            <a:ext cx="480600" cy="422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190738FD-7E4E-4A6F-9C4D-627BA3D5DDD3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6106EB3-650E-4D0D-A49D-C452F38CF455}" type="slidenum">
              <a:t>18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" descr=""/>
          <p:cNvPicPr/>
          <p:nvPr/>
        </p:nvPicPr>
        <p:blipFill>
          <a:blip r:embed="rId1"/>
          <a:stretch/>
        </p:blipFill>
        <p:spPr>
          <a:xfrm>
            <a:off x="36000" y="36000"/>
            <a:ext cx="4997880" cy="2954160"/>
          </a:xfrm>
          <a:prstGeom prst="rect">
            <a:avLst/>
          </a:prstGeom>
          <a:ln w="0">
            <a:noFill/>
          </a:ln>
        </p:spPr>
      </p:pic>
      <p:pic>
        <p:nvPicPr>
          <p:cNvPr id="195" name="" descr=""/>
          <p:cNvPicPr/>
          <p:nvPr/>
        </p:nvPicPr>
        <p:blipFill>
          <a:blip r:embed="rId2"/>
          <a:stretch/>
        </p:blipFill>
        <p:spPr>
          <a:xfrm>
            <a:off x="3780000" y="3017880"/>
            <a:ext cx="5213880" cy="3037680"/>
          </a:xfrm>
          <a:prstGeom prst="rect">
            <a:avLst/>
          </a:prstGeom>
          <a:ln w="0">
            <a:noFill/>
          </a:ln>
        </p:spPr>
      </p:pic>
      <p:sp>
        <p:nvSpPr>
          <p:cNvPr id="196" name=""/>
          <p:cNvSpPr/>
          <p:nvPr/>
        </p:nvSpPr>
        <p:spPr>
          <a:xfrm>
            <a:off x="8730000" y="6431400"/>
            <a:ext cx="480600" cy="422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53BB28D0-9A9B-4ADB-9F97-49B928CA140D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3399AB4-689A-4F6C-ADE2-B8324D6A918B}" type="slidenum">
              <a:t>19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ZoneTexte 1"/>
          <p:cNvSpPr/>
          <p:nvPr/>
        </p:nvSpPr>
        <p:spPr>
          <a:xfrm>
            <a:off x="610920" y="6134760"/>
            <a:ext cx="5753880" cy="423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fr-FR" sz="1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" name="PlaceHolder 1"/>
          <p:cNvSpPr>
            <a:spLocks noGrp="1"/>
          </p:cNvSpPr>
          <p:nvPr>
            <p:ph/>
          </p:nvPr>
        </p:nvSpPr>
        <p:spPr>
          <a:xfrm>
            <a:off x="467640" y="5301360"/>
            <a:ext cx="5105160" cy="748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1400" spc="-1" strike="noStrike">
                <a:solidFill>
                  <a:schemeClr val="lt1"/>
                </a:solidFill>
                <a:latin typeface="Franklin Gothic Book"/>
                <a:ea typeface="Verdana"/>
              </a:rPr>
              <a:t>Service de Biostatistique et Information Médicale – Saint Louis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" name="Rectangle 8"/>
          <p:cNvSpPr/>
          <p:nvPr/>
        </p:nvSpPr>
        <p:spPr>
          <a:xfrm>
            <a:off x="1925640" y="748080"/>
            <a:ext cx="5285160" cy="5285160"/>
          </a:xfrm>
          <a:prstGeom prst="rect">
            <a:avLst/>
          </a:prstGeom>
          <a:blipFill rotWithShape="0">
            <a:blip r:embed="rId1">
              <a:alphaModFix amt="10000"/>
            </a:blip>
            <a:srcRect/>
            <a:stretch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fr-FR" sz="1800" spc="-1" strike="noStrike">
              <a:solidFill>
                <a:schemeClr val="lt1"/>
              </a:solidFill>
              <a:latin typeface="Open Sans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/>
          </p:nvPr>
        </p:nvSpPr>
        <p:spPr>
          <a:xfrm>
            <a:off x="467640" y="1556640"/>
            <a:ext cx="8201520" cy="29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fr-FR" sz="4000" spc="-1" strike="noStrike">
                <a:solidFill>
                  <a:schemeClr val="lt1"/>
                </a:solidFill>
                <a:latin typeface="Franklin Gothic Book"/>
                <a:ea typeface="Verdana"/>
              </a:rPr>
              <a:t>Méthodes de Représentation Vectorielle pour le Traitement Automatisé du Langage</a:t>
            </a:r>
            <a:endParaRPr b="0" lang="fr-FR" sz="40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fr-FR" sz="2400" spc="-1" strike="noStrike">
                <a:solidFill>
                  <a:schemeClr val="lt1"/>
                </a:solidFill>
                <a:latin typeface="Franklin Gothic Book"/>
                <a:ea typeface="Verdana"/>
              </a:rPr>
              <a:t>Date : 28/03</a:t>
            </a: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Espace réservé du texte 2"/>
          <p:cNvSpPr/>
          <p:nvPr/>
        </p:nvSpPr>
        <p:spPr>
          <a:xfrm>
            <a:off x="6087240" y="5121720"/>
            <a:ext cx="2905560" cy="764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r" defTabSz="914400">
              <a:lnSpc>
                <a:spcPct val="100000"/>
              </a:lnSpc>
              <a:tabLst>
                <a:tab algn="l" pos="0"/>
              </a:tabLst>
            </a:pPr>
            <a:r>
              <a:rPr b="0" lang="fr-FR" sz="1400" spc="-1" strike="noStrike">
                <a:solidFill>
                  <a:schemeClr val="lt1"/>
                </a:solidFill>
                <a:latin typeface="Franklin Gothic Book"/>
                <a:ea typeface="Verdana"/>
              </a:rPr>
              <a:t>Début du projet : 24/03/2025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algn="r" defTabSz="914400">
              <a:lnSpc>
                <a:spcPct val="100000"/>
              </a:lnSpc>
              <a:tabLst>
                <a:tab algn="l" pos="0"/>
              </a:tabLst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algn="r" defTabSz="914400">
              <a:lnSpc>
                <a:spcPct val="100000"/>
              </a:lnSpc>
              <a:tabLst>
                <a:tab algn="l" pos="0"/>
              </a:tabLst>
            </a:pPr>
            <a:r>
              <a:rPr b="0" lang="fr-FR" sz="1400" spc="-1" strike="noStrike">
                <a:solidFill>
                  <a:schemeClr val="lt1"/>
                </a:solidFill>
                <a:latin typeface="Franklin Gothic Book"/>
                <a:ea typeface="Verdana"/>
              </a:rPr>
              <a:t>Développeur : Loris Dematini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"/>
          <p:cNvSpPr/>
          <p:nvPr/>
        </p:nvSpPr>
        <p:spPr>
          <a:xfrm>
            <a:off x="8820000" y="6430680"/>
            <a:ext cx="374040" cy="422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F8070A6D-DC5D-49A9-8717-B0059A831218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8583EBF-9775-4B05-B0E7-678E7AEBC545}" type="slidenum">
              <a:t>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"/>
          <p:cNvSpPr/>
          <p:nvPr/>
        </p:nvSpPr>
        <p:spPr>
          <a:xfrm>
            <a:off x="360000" y="720000"/>
            <a:ext cx="4493880" cy="143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Hypothèse : Il y a des mots plus importants que d’autres pour des sections et documents 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TFxIDF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-Etude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-Section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2 versions pre et post preprocessing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98" name="" descr=""/>
          <p:cNvPicPr/>
          <p:nvPr/>
        </p:nvPicPr>
        <p:blipFill>
          <a:blip r:embed="rId1"/>
          <a:stretch/>
        </p:blipFill>
        <p:spPr>
          <a:xfrm>
            <a:off x="62640" y="2700000"/>
            <a:ext cx="4431600" cy="3322080"/>
          </a:xfrm>
          <a:prstGeom prst="rect">
            <a:avLst/>
          </a:prstGeom>
          <a:ln w="0">
            <a:noFill/>
          </a:ln>
        </p:spPr>
      </p:pic>
      <p:pic>
        <p:nvPicPr>
          <p:cNvPr id="199" name="" descr=""/>
          <p:cNvPicPr/>
          <p:nvPr/>
        </p:nvPicPr>
        <p:blipFill>
          <a:blip r:embed="rId2"/>
          <a:stretch/>
        </p:blipFill>
        <p:spPr>
          <a:xfrm>
            <a:off x="4608000" y="2700000"/>
            <a:ext cx="4465080" cy="3347280"/>
          </a:xfrm>
          <a:prstGeom prst="rect">
            <a:avLst/>
          </a:prstGeom>
          <a:ln w="0">
            <a:noFill/>
          </a:ln>
        </p:spPr>
      </p:pic>
      <p:sp>
        <p:nvSpPr>
          <p:cNvPr id="200" name=""/>
          <p:cNvSpPr/>
          <p:nvPr/>
        </p:nvSpPr>
        <p:spPr>
          <a:xfrm>
            <a:off x="8730000" y="6431400"/>
            <a:ext cx="480600" cy="422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781743DA-F310-4E18-9C15-FAB8E77AB386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FDCC0B5-78F7-4035-9911-8298167981EC}" type="slidenum">
              <a:t>20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"/>
          <p:cNvSpPr/>
          <p:nvPr/>
        </p:nvSpPr>
        <p:spPr>
          <a:xfrm>
            <a:off x="108000" y="828000"/>
            <a:ext cx="4494240" cy="71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En cours :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PCA + Kmeans par section avec TFxIDF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02" name="" descr=""/>
          <p:cNvPicPr/>
          <p:nvPr/>
        </p:nvPicPr>
        <p:blipFill>
          <a:blip r:embed="rId1"/>
          <a:stretch/>
        </p:blipFill>
        <p:spPr>
          <a:xfrm>
            <a:off x="866160" y="1542240"/>
            <a:ext cx="7372080" cy="4420800"/>
          </a:xfrm>
          <a:prstGeom prst="rect">
            <a:avLst/>
          </a:prstGeom>
          <a:ln w="0">
            <a:noFill/>
          </a:ln>
        </p:spPr>
      </p:pic>
      <p:sp>
        <p:nvSpPr>
          <p:cNvPr id="203" name=""/>
          <p:cNvSpPr/>
          <p:nvPr/>
        </p:nvSpPr>
        <p:spPr>
          <a:xfrm>
            <a:off x="5427720" y="720000"/>
            <a:ext cx="3026520" cy="852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A faire :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-Section + Etude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-Embedding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4" name=""/>
          <p:cNvSpPr/>
          <p:nvPr/>
        </p:nvSpPr>
        <p:spPr>
          <a:xfrm>
            <a:off x="8730000" y="6431400"/>
            <a:ext cx="480600" cy="422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DFEF3536-5378-4FED-9A76-CD54E646524E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D8C05B2-5747-42EA-896A-416BCBE302F3}" type="slidenum">
              <a:t>21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"/>
          <p:cNvSpPr/>
          <p:nvPr/>
        </p:nvSpPr>
        <p:spPr>
          <a:xfrm>
            <a:off x="1260000" y="1980000"/>
            <a:ext cx="6473160" cy="348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8000" spc="-1" strike="noStrike">
                <a:solidFill>
                  <a:srgbClr val="000000"/>
                </a:solidFill>
                <a:latin typeface="Arial"/>
                <a:ea typeface="DejaVu Sans"/>
              </a:rPr>
              <a:t>SECTION 3 :</a:t>
            </a:r>
            <a:br>
              <a:rPr sz="8000"/>
            </a:br>
            <a:r>
              <a:rPr b="0" lang="fr-FR" sz="8000" spc="-1" strike="noStrike">
                <a:solidFill>
                  <a:srgbClr val="000000"/>
                </a:solidFill>
                <a:latin typeface="Arial"/>
                <a:ea typeface="DejaVu Sans"/>
              </a:rPr>
              <a:t>11/04</a:t>
            </a:r>
            <a:endParaRPr b="0" lang="fr-FR" sz="8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6" name=""/>
          <p:cNvSpPr/>
          <p:nvPr/>
        </p:nvSpPr>
        <p:spPr>
          <a:xfrm>
            <a:off x="8730000" y="6431400"/>
            <a:ext cx="480600" cy="422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94D2727E-8693-494F-818A-33EA7999982E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025B7B5-085C-4265-8AD7-8FB3482C2EF9}" type="slidenum">
              <a:t>22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" descr=""/>
          <p:cNvPicPr/>
          <p:nvPr/>
        </p:nvPicPr>
        <p:blipFill>
          <a:blip r:embed="rId1"/>
          <a:stretch/>
        </p:blipFill>
        <p:spPr>
          <a:xfrm>
            <a:off x="900000" y="1087560"/>
            <a:ext cx="7075440" cy="4667040"/>
          </a:xfrm>
          <a:prstGeom prst="rect">
            <a:avLst/>
          </a:prstGeom>
          <a:ln w="0">
            <a:noFill/>
          </a:ln>
        </p:spPr>
      </p:pic>
      <p:sp>
        <p:nvSpPr>
          <p:cNvPr id="208" name=""/>
          <p:cNvSpPr/>
          <p:nvPr/>
        </p:nvSpPr>
        <p:spPr>
          <a:xfrm>
            <a:off x="900000" y="720000"/>
            <a:ext cx="5034600" cy="362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PCA → Kmeans des Sections + Etudes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9" name=""/>
          <p:cNvSpPr/>
          <p:nvPr/>
        </p:nvSpPr>
        <p:spPr>
          <a:xfrm>
            <a:off x="8730000" y="6431400"/>
            <a:ext cx="480600" cy="422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548C363E-DFFA-424E-8EAB-BA48BA6DD3CB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FA7D9B1-D4B9-408A-9D63-9531268720EE}" type="slidenum">
              <a:t>23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"/>
          <p:cNvSpPr/>
          <p:nvPr/>
        </p:nvSpPr>
        <p:spPr>
          <a:xfrm>
            <a:off x="900000" y="720360"/>
            <a:ext cx="5034600" cy="596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Procedure et Data Management à l’écart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→ 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Zoom sur les autres sections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11" name="" descr=""/>
          <p:cNvPicPr/>
          <p:nvPr/>
        </p:nvPicPr>
        <p:blipFill>
          <a:blip r:embed="rId1"/>
          <a:stretch/>
        </p:blipFill>
        <p:spPr>
          <a:xfrm>
            <a:off x="1021320" y="1332000"/>
            <a:ext cx="7217280" cy="4674600"/>
          </a:xfrm>
          <a:prstGeom prst="rect">
            <a:avLst/>
          </a:prstGeom>
          <a:ln w="0">
            <a:noFill/>
          </a:ln>
        </p:spPr>
      </p:pic>
      <p:sp>
        <p:nvSpPr>
          <p:cNvPr id="212" name=""/>
          <p:cNvSpPr/>
          <p:nvPr/>
        </p:nvSpPr>
        <p:spPr>
          <a:xfrm>
            <a:off x="8730000" y="6431400"/>
            <a:ext cx="480600" cy="422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350B220B-C003-4506-875B-857450E87EE2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264B7B5-EEFD-4D28-A251-0A32EEA50999}" type="slidenum">
              <a:t>24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"/>
          <p:cNvSpPr/>
          <p:nvPr/>
        </p:nvSpPr>
        <p:spPr>
          <a:xfrm>
            <a:off x="360000" y="720000"/>
            <a:ext cx="4134600" cy="35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essaye avec t-sne pour comparer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14" name="" descr=""/>
          <p:cNvPicPr/>
          <p:nvPr/>
        </p:nvPicPr>
        <p:blipFill>
          <a:blip r:embed="rId1"/>
          <a:stretch/>
        </p:blipFill>
        <p:spPr>
          <a:xfrm>
            <a:off x="864000" y="1080000"/>
            <a:ext cx="7551720" cy="4998600"/>
          </a:xfrm>
          <a:prstGeom prst="rect">
            <a:avLst/>
          </a:prstGeom>
          <a:ln w="0">
            <a:noFill/>
          </a:ln>
        </p:spPr>
      </p:pic>
      <p:sp>
        <p:nvSpPr>
          <p:cNvPr id="215" name=""/>
          <p:cNvSpPr/>
          <p:nvPr/>
        </p:nvSpPr>
        <p:spPr>
          <a:xfrm>
            <a:off x="4680000" y="720000"/>
            <a:ext cx="4134600" cy="35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Etudes avec top termes des clusters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6" name=""/>
          <p:cNvSpPr/>
          <p:nvPr/>
        </p:nvSpPr>
        <p:spPr>
          <a:xfrm>
            <a:off x="8730000" y="6431400"/>
            <a:ext cx="480600" cy="422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93DA0FA8-1B67-46D8-8062-109E7516B3D9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E6FADE1-A242-4BFA-AABE-1B6C1C0C4E25}" type="slidenum">
              <a:t>25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"/>
          <p:cNvSpPr/>
          <p:nvPr/>
        </p:nvSpPr>
        <p:spPr>
          <a:xfrm>
            <a:off x="180000" y="720000"/>
            <a:ext cx="5214600" cy="35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Etudes et Sections avec top termes des clusters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18" name="" descr=""/>
          <p:cNvPicPr/>
          <p:nvPr/>
        </p:nvPicPr>
        <p:blipFill>
          <a:blip r:embed="rId1"/>
          <a:stretch/>
        </p:blipFill>
        <p:spPr>
          <a:xfrm>
            <a:off x="756000" y="1044000"/>
            <a:ext cx="7567200" cy="5060880"/>
          </a:xfrm>
          <a:prstGeom prst="rect">
            <a:avLst/>
          </a:prstGeom>
          <a:ln w="0">
            <a:noFill/>
          </a:ln>
        </p:spPr>
      </p:pic>
      <p:sp>
        <p:nvSpPr>
          <p:cNvPr id="219" name=""/>
          <p:cNvSpPr/>
          <p:nvPr/>
        </p:nvSpPr>
        <p:spPr>
          <a:xfrm>
            <a:off x="8730000" y="6431400"/>
            <a:ext cx="480600" cy="422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1A03F40D-A6EC-4B86-99AF-736C2699EFB8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F8994C7-2BC3-41EF-8AAE-1744834BDCC0}" type="slidenum">
              <a:t>26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" descr=""/>
          <p:cNvPicPr/>
          <p:nvPr/>
        </p:nvPicPr>
        <p:blipFill>
          <a:blip r:embed="rId1"/>
          <a:stretch/>
        </p:blipFill>
        <p:spPr>
          <a:xfrm>
            <a:off x="1480320" y="900000"/>
            <a:ext cx="5534280" cy="2066760"/>
          </a:xfrm>
          <a:prstGeom prst="rect">
            <a:avLst/>
          </a:prstGeom>
          <a:ln w="0">
            <a:noFill/>
          </a:ln>
        </p:spPr>
      </p:pic>
      <p:sp>
        <p:nvSpPr>
          <p:cNvPr id="221" name=""/>
          <p:cNvSpPr/>
          <p:nvPr/>
        </p:nvSpPr>
        <p:spPr>
          <a:xfrm>
            <a:off x="259560" y="3420000"/>
            <a:ext cx="8879040" cy="1621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Faible inertie → les points sont très proches des centroïdes → clusters compacts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Haute inertie → les points sont dispersés → clusters peu cohérents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Mais : l'inertie diminue toujours quand on augmente le nombre de clusters, car plus de clusters = plus de flexibilité → d’où l’intérêt de la méthode du coude.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2" name=""/>
          <p:cNvSpPr/>
          <p:nvPr/>
        </p:nvSpPr>
        <p:spPr>
          <a:xfrm>
            <a:off x="8730000" y="6431400"/>
            <a:ext cx="480600" cy="422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C1DB6C0D-F623-4D97-AFEC-0B3855C73004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F30F6B4-FD0B-4945-9D3B-C7614E505257}" type="slidenum">
              <a:t>27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"/>
          <p:cNvSpPr/>
          <p:nvPr/>
        </p:nvSpPr>
        <p:spPr>
          <a:xfrm>
            <a:off x="1260000" y="5220000"/>
            <a:ext cx="4494600" cy="89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choisit visuellement 5 Clusters.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4" name=""/>
          <p:cNvSpPr/>
          <p:nvPr/>
        </p:nvSpPr>
        <p:spPr>
          <a:xfrm>
            <a:off x="8730000" y="6431400"/>
            <a:ext cx="480600" cy="422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97979CBE-7E59-4381-B26A-BF5328B89B87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25" name="" descr=""/>
          <p:cNvPicPr/>
          <p:nvPr/>
        </p:nvPicPr>
        <p:blipFill>
          <a:blip r:embed="rId1"/>
          <a:stretch/>
        </p:blipFill>
        <p:spPr>
          <a:xfrm>
            <a:off x="360000" y="690480"/>
            <a:ext cx="7014960" cy="438228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1D3DCC8-AAEC-4883-B902-487D8D535352}" type="slidenum">
              <a:t>28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"/>
          <p:cNvSpPr/>
          <p:nvPr/>
        </p:nvSpPr>
        <p:spPr>
          <a:xfrm>
            <a:off x="8730000" y="6431400"/>
            <a:ext cx="480600" cy="422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05E6990A-8F7B-4567-9754-026CDE8A86C2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27" name="" descr=""/>
          <p:cNvPicPr/>
          <p:nvPr/>
        </p:nvPicPr>
        <p:blipFill>
          <a:blip r:embed="rId1"/>
          <a:stretch/>
        </p:blipFill>
        <p:spPr>
          <a:xfrm>
            <a:off x="443520" y="644040"/>
            <a:ext cx="8083440" cy="538704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679FEE6-E0CF-457E-B6CC-4A00381B4CC5}" type="slidenum">
              <a:t>29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1008000" y="260280"/>
            <a:ext cx="7841160" cy="352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fr-FR" sz="2000" spc="-1" strike="noStrike">
                <a:solidFill>
                  <a:schemeClr val="lt1"/>
                </a:solidFill>
                <a:latin typeface="Century Gothic"/>
                <a:ea typeface="Verdana"/>
              </a:rPr>
              <a:t>Base de données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/>
          </p:nvPr>
        </p:nvSpPr>
        <p:spPr>
          <a:xfrm>
            <a:off x="107640" y="1260000"/>
            <a:ext cx="2945160" cy="1100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88000" indent="-288000" defTabSz="914400">
              <a:lnSpc>
                <a:spcPct val="100000"/>
              </a:lnSpc>
              <a:spcBef>
                <a:spcPts val="1500"/>
              </a:spcBef>
              <a:spcAft>
                <a:spcPts val="1001"/>
              </a:spcAft>
              <a:buClr>
                <a:srgbClr val="153d8a"/>
              </a:buClr>
              <a:buSzPct val="110000"/>
              <a:buFont typeface="Wingdings" charset="2"/>
              <a:buChar char=""/>
            </a:pPr>
            <a:r>
              <a:rPr b="1" lang="fr-FR" sz="1800" spc="-1" strike="noStrike">
                <a:solidFill>
                  <a:srgbClr val="153d8a"/>
                </a:solidFill>
                <a:latin typeface="Century Gothic"/>
              </a:rPr>
              <a:t>Ensemble des études</a:t>
            </a:r>
            <a:br>
              <a:rPr sz="1800"/>
            </a:br>
            <a:r>
              <a:rPr b="1" lang="fr-FR" sz="1800" spc="-1" strike="noStrike">
                <a:solidFill>
                  <a:srgbClr val="153d8a"/>
                </a:solidFill>
                <a:latin typeface="Century Gothic"/>
              </a:rPr>
              <a:t> en PDF et DOCX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marL="288000" indent="-288000" defTabSz="914400">
              <a:lnSpc>
                <a:spcPct val="100000"/>
              </a:lnSpc>
              <a:spcBef>
                <a:spcPts val="1500"/>
              </a:spcBef>
              <a:spcAft>
                <a:spcPts val="1001"/>
              </a:spcAft>
              <a:buClr>
                <a:srgbClr val="153d8a"/>
              </a:buClr>
              <a:buSzPct val="110000"/>
              <a:buFont typeface="Wingdings" charset="2"/>
              <a:buChar char=""/>
            </a:pPr>
            <a:r>
              <a:rPr b="1" lang="fr-FR" sz="1800" spc="-1" strike="noStrike">
                <a:solidFill>
                  <a:srgbClr val="153d8a"/>
                </a:solidFill>
                <a:latin typeface="Century Gothic"/>
              </a:rPr>
              <a:t>CSV des études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"/>
          <p:cNvSpPr/>
          <p:nvPr/>
        </p:nvSpPr>
        <p:spPr>
          <a:xfrm>
            <a:off x="2880000" y="1260000"/>
            <a:ext cx="3412800" cy="892800"/>
          </a:xfrm>
          <a:prstGeom prst="ellipse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Base De Donnée : 3256 documents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"/>
          <p:cNvSpPr/>
          <p:nvPr/>
        </p:nvSpPr>
        <p:spPr>
          <a:xfrm>
            <a:off x="4680000" y="2160000"/>
            <a:ext cx="360" cy="54000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"/>
          <p:cNvSpPr/>
          <p:nvPr/>
        </p:nvSpPr>
        <p:spPr>
          <a:xfrm>
            <a:off x="2880000" y="2700000"/>
            <a:ext cx="3592800" cy="892800"/>
          </a:xfrm>
          <a:prstGeom prst="ellipse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PDF : 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1061 éléments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"/>
          <p:cNvSpPr/>
          <p:nvPr/>
        </p:nvSpPr>
        <p:spPr>
          <a:xfrm>
            <a:off x="4680000" y="2244600"/>
            <a:ext cx="3052800" cy="35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enlève les .docx et .doc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"/>
          <p:cNvSpPr/>
          <p:nvPr/>
        </p:nvSpPr>
        <p:spPr>
          <a:xfrm>
            <a:off x="4680000" y="3600000"/>
            <a:ext cx="360" cy="108000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"/>
          <p:cNvSpPr/>
          <p:nvPr/>
        </p:nvSpPr>
        <p:spPr>
          <a:xfrm>
            <a:off x="2880000" y="4680000"/>
            <a:ext cx="3592800" cy="892800"/>
          </a:xfrm>
          <a:prstGeom prst="ellipse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Protocoles : 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41 PDF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" name=""/>
          <p:cNvSpPr/>
          <p:nvPr/>
        </p:nvSpPr>
        <p:spPr>
          <a:xfrm>
            <a:off x="4860000" y="3600000"/>
            <a:ext cx="3952800" cy="125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récupère la dernière version des protocoles des 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Études non critiques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Inclusions des parties commencée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19" name="" descr=""/>
          <p:cNvPicPr/>
          <p:nvPr/>
        </p:nvPicPr>
        <p:blipFill>
          <a:blip r:embed="rId1"/>
          <a:stretch/>
        </p:blipFill>
        <p:spPr>
          <a:xfrm>
            <a:off x="565560" y="3564000"/>
            <a:ext cx="3063240" cy="1173600"/>
          </a:xfrm>
          <a:prstGeom prst="rect">
            <a:avLst/>
          </a:prstGeom>
          <a:ln w="0">
            <a:noFill/>
          </a:ln>
        </p:spPr>
      </p:pic>
      <p:sp>
        <p:nvSpPr>
          <p:cNvPr id="120" name=""/>
          <p:cNvSpPr/>
          <p:nvPr/>
        </p:nvSpPr>
        <p:spPr>
          <a:xfrm>
            <a:off x="8820000" y="6430680"/>
            <a:ext cx="374040" cy="422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314A44E7-5758-4AD2-88AC-8ADD47CDC0E9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DACBD66-8D91-44AC-99AA-28C99354EC88}" type="slidenum">
              <a:t>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"/>
          <p:cNvSpPr/>
          <p:nvPr/>
        </p:nvSpPr>
        <p:spPr>
          <a:xfrm>
            <a:off x="180000" y="720000"/>
            <a:ext cx="2514600" cy="35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Calculs de distances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29" name="" descr=""/>
          <p:cNvPicPr/>
          <p:nvPr/>
        </p:nvPicPr>
        <p:blipFill>
          <a:blip r:embed="rId1"/>
          <a:stretch/>
        </p:blipFill>
        <p:spPr>
          <a:xfrm>
            <a:off x="540000" y="1395000"/>
            <a:ext cx="3954600" cy="1794600"/>
          </a:xfrm>
          <a:prstGeom prst="rect">
            <a:avLst/>
          </a:prstGeom>
          <a:ln w="0">
            <a:noFill/>
          </a:ln>
        </p:spPr>
      </p:pic>
      <p:pic>
        <p:nvPicPr>
          <p:cNvPr id="230" name="" descr=""/>
          <p:cNvPicPr/>
          <p:nvPr/>
        </p:nvPicPr>
        <p:blipFill>
          <a:blip r:embed="rId2"/>
          <a:stretch/>
        </p:blipFill>
        <p:spPr>
          <a:xfrm>
            <a:off x="540000" y="3600000"/>
            <a:ext cx="3954600" cy="1794600"/>
          </a:xfrm>
          <a:prstGeom prst="rect">
            <a:avLst/>
          </a:prstGeom>
          <a:ln w="0">
            <a:noFill/>
          </a:ln>
        </p:spPr>
      </p:pic>
      <p:pic>
        <p:nvPicPr>
          <p:cNvPr id="231" name="" descr=""/>
          <p:cNvPicPr/>
          <p:nvPr/>
        </p:nvPicPr>
        <p:blipFill>
          <a:blip r:embed="rId3"/>
          <a:stretch/>
        </p:blipFill>
        <p:spPr>
          <a:xfrm>
            <a:off x="4860000" y="2340000"/>
            <a:ext cx="3954600" cy="1794600"/>
          </a:xfrm>
          <a:prstGeom prst="rect">
            <a:avLst/>
          </a:prstGeom>
          <a:ln w="0">
            <a:noFill/>
          </a:ln>
        </p:spPr>
      </p:pic>
      <p:sp>
        <p:nvSpPr>
          <p:cNvPr id="232" name=""/>
          <p:cNvSpPr/>
          <p:nvPr/>
        </p:nvSpPr>
        <p:spPr>
          <a:xfrm>
            <a:off x="8730000" y="6431400"/>
            <a:ext cx="480600" cy="422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0DF8143D-A992-4418-8C46-3E87466A74D7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5D27425-B806-4CFA-A242-BA05CC170CF0}" type="slidenum">
              <a:t>30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" descr=""/>
          <p:cNvPicPr/>
          <p:nvPr/>
        </p:nvPicPr>
        <p:blipFill>
          <a:blip r:embed="rId1"/>
          <a:stretch/>
        </p:blipFill>
        <p:spPr>
          <a:xfrm>
            <a:off x="540000" y="1209960"/>
            <a:ext cx="7523280" cy="1304640"/>
          </a:xfrm>
          <a:prstGeom prst="rect">
            <a:avLst/>
          </a:prstGeom>
          <a:ln w="0">
            <a:noFill/>
          </a:ln>
        </p:spPr>
      </p:pic>
      <p:pic>
        <p:nvPicPr>
          <p:cNvPr id="234" name="" descr=""/>
          <p:cNvPicPr/>
          <p:nvPr/>
        </p:nvPicPr>
        <p:blipFill>
          <a:blip r:embed="rId2"/>
          <a:stretch/>
        </p:blipFill>
        <p:spPr>
          <a:xfrm>
            <a:off x="540000" y="2971080"/>
            <a:ext cx="7706160" cy="1350360"/>
          </a:xfrm>
          <a:prstGeom prst="rect">
            <a:avLst/>
          </a:prstGeom>
          <a:ln w="0">
            <a:noFill/>
          </a:ln>
        </p:spPr>
      </p:pic>
      <p:sp>
        <p:nvSpPr>
          <p:cNvPr id="235" name=""/>
          <p:cNvSpPr/>
          <p:nvPr/>
        </p:nvSpPr>
        <p:spPr>
          <a:xfrm>
            <a:off x="540000" y="900000"/>
            <a:ext cx="3954600" cy="340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Euclienne :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6" name=""/>
          <p:cNvSpPr/>
          <p:nvPr/>
        </p:nvSpPr>
        <p:spPr>
          <a:xfrm>
            <a:off x="540000" y="2624760"/>
            <a:ext cx="2514600" cy="340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Cosinus :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7" name=""/>
          <p:cNvSpPr/>
          <p:nvPr/>
        </p:nvSpPr>
        <p:spPr>
          <a:xfrm>
            <a:off x="540000" y="4513680"/>
            <a:ext cx="3054600" cy="340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Manhattan : (problème ?)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38" name="" descr=""/>
          <p:cNvPicPr/>
          <p:nvPr/>
        </p:nvPicPr>
        <p:blipFill>
          <a:blip r:embed="rId3"/>
          <a:stretch/>
        </p:blipFill>
        <p:spPr>
          <a:xfrm>
            <a:off x="0" y="4860000"/>
            <a:ext cx="9138240" cy="1151640"/>
          </a:xfrm>
          <a:prstGeom prst="rect">
            <a:avLst/>
          </a:prstGeom>
          <a:ln w="0">
            <a:noFill/>
          </a:ln>
        </p:spPr>
      </p:pic>
      <p:sp>
        <p:nvSpPr>
          <p:cNvPr id="239" name=""/>
          <p:cNvSpPr/>
          <p:nvPr/>
        </p:nvSpPr>
        <p:spPr>
          <a:xfrm>
            <a:off x="180000" y="589680"/>
            <a:ext cx="3954600" cy="340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Test avec « lung »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0" name=""/>
          <p:cNvSpPr/>
          <p:nvPr/>
        </p:nvSpPr>
        <p:spPr>
          <a:xfrm>
            <a:off x="8730000" y="6431400"/>
            <a:ext cx="480600" cy="422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355CA5FB-BDF7-422E-8FCE-2F1092BE1600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C253307-D625-4692-90B7-11F0CA3C2D71}" type="slidenum">
              <a:t>31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"/>
          <p:cNvSpPr/>
          <p:nvPr/>
        </p:nvSpPr>
        <p:spPr>
          <a:xfrm>
            <a:off x="432360" y="900360"/>
            <a:ext cx="2514240" cy="35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Jaccard :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2" name=""/>
          <p:cNvSpPr/>
          <p:nvPr/>
        </p:nvSpPr>
        <p:spPr>
          <a:xfrm>
            <a:off x="432360" y="2517120"/>
            <a:ext cx="2154240" cy="357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Dice :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43" name="" descr=""/>
          <p:cNvPicPr/>
          <p:nvPr/>
        </p:nvPicPr>
        <p:blipFill>
          <a:blip r:embed="rId1"/>
          <a:stretch/>
        </p:blipFill>
        <p:spPr>
          <a:xfrm>
            <a:off x="66960" y="1260000"/>
            <a:ext cx="8963640" cy="1038240"/>
          </a:xfrm>
          <a:prstGeom prst="rect">
            <a:avLst/>
          </a:prstGeom>
          <a:ln w="0">
            <a:noFill/>
          </a:ln>
        </p:spPr>
      </p:pic>
      <p:pic>
        <p:nvPicPr>
          <p:cNvPr id="244" name="" descr=""/>
          <p:cNvPicPr/>
          <p:nvPr/>
        </p:nvPicPr>
        <p:blipFill>
          <a:blip r:embed="rId2"/>
          <a:stretch/>
        </p:blipFill>
        <p:spPr>
          <a:xfrm>
            <a:off x="93600" y="2946960"/>
            <a:ext cx="9001800" cy="1038240"/>
          </a:xfrm>
          <a:prstGeom prst="rect">
            <a:avLst/>
          </a:prstGeom>
          <a:ln w="0">
            <a:noFill/>
          </a:ln>
        </p:spPr>
      </p:pic>
      <p:pic>
        <p:nvPicPr>
          <p:cNvPr id="245" name="" descr=""/>
          <p:cNvPicPr/>
          <p:nvPr/>
        </p:nvPicPr>
        <p:blipFill>
          <a:blip r:embed="rId3"/>
          <a:stretch/>
        </p:blipFill>
        <p:spPr>
          <a:xfrm>
            <a:off x="36360" y="4579920"/>
            <a:ext cx="9138240" cy="994680"/>
          </a:xfrm>
          <a:prstGeom prst="rect">
            <a:avLst/>
          </a:prstGeom>
          <a:ln w="0">
            <a:noFill/>
          </a:ln>
        </p:spPr>
      </p:pic>
      <p:sp>
        <p:nvSpPr>
          <p:cNvPr id="246" name=""/>
          <p:cNvSpPr/>
          <p:nvPr/>
        </p:nvSpPr>
        <p:spPr>
          <a:xfrm>
            <a:off x="324000" y="4189680"/>
            <a:ext cx="2550600" cy="384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Hamming 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7" name=""/>
          <p:cNvSpPr/>
          <p:nvPr/>
        </p:nvSpPr>
        <p:spPr>
          <a:xfrm>
            <a:off x="3240000" y="720000"/>
            <a:ext cx="3594600" cy="35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Problème ici car binaire ?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8" name=""/>
          <p:cNvSpPr/>
          <p:nvPr/>
        </p:nvSpPr>
        <p:spPr>
          <a:xfrm>
            <a:off x="8730000" y="6431400"/>
            <a:ext cx="480600" cy="422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8140364B-42F0-4726-AF45-67C1E04643F9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2DA39DC-E842-4382-9CEE-D99D33B81991}" type="slidenum">
              <a:t>32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"/>
          <p:cNvSpPr/>
          <p:nvPr/>
        </p:nvSpPr>
        <p:spPr>
          <a:xfrm>
            <a:off x="360000" y="720000"/>
            <a:ext cx="2694600" cy="35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POC v1 avec Streamlit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50" name="" descr=""/>
          <p:cNvPicPr/>
          <p:nvPr/>
        </p:nvPicPr>
        <p:blipFill>
          <a:blip r:embed="rId1"/>
          <a:stretch/>
        </p:blipFill>
        <p:spPr>
          <a:xfrm>
            <a:off x="360" y="1159920"/>
            <a:ext cx="9138240" cy="4414680"/>
          </a:xfrm>
          <a:prstGeom prst="rect">
            <a:avLst/>
          </a:prstGeom>
          <a:ln w="0">
            <a:noFill/>
          </a:ln>
        </p:spPr>
      </p:pic>
      <p:sp>
        <p:nvSpPr>
          <p:cNvPr id="251" name=""/>
          <p:cNvSpPr/>
          <p:nvPr/>
        </p:nvSpPr>
        <p:spPr>
          <a:xfrm>
            <a:off x="8730000" y="6431400"/>
            <a:ext cx="480600" cy="422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72E431EF-8BF5-4F76-9645-D7F62C216C46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63AA727-0CED-4DCE-B06B-891C79689360}" type="slidenum">
              <a:t>33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"/>
          <p:cNvSpPr/>
          <p:nvPr/>
        </p:nvSpPr>
        <p:spPr>
          <a:xfrm>
            <a:off x="1260000" y="1980000"/>
            <a:ext cx="6473160" cy="348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8000" spc="-1" strike="noStrike">
                <a:solidFill>
                  <a:srgbClr val="000000"/>
                </a:solidFill>
                <a:latin typeface="Arial"/>
                <a:ea typeface="DejaVu Sans"/>
              </a:rPr>
              <a:t>SECTION 4 :</a:t>
            </a:r>
            <a:br>
              <a:rPr sz="8000"/>
            </a:br>
            <a:r>
              <a:rPr b="0" lang="fr-FR" sz="8000" spc="-1" strike="noStrike">
                <a:solidFill>
                  <a:srgbClr val="000000"/>
                </a:solidFill>
                <a:latin typeface="Arial"/>
                <a:ea typeface="DejaVu Sans"/>
              </a:rPr>
              <a:t>18/04</a:t>
            </a:r>
            <a:endParaRPr b="0" lang="fr-FR" sz="8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3" name=""/>
          <p:cNvSpPr/>
          <p:nvPr/>
        </p:nvSpPr>
        <p:spPr>
          <a:xfrm>
            <a:off x="8695080" y="6431400"/>
            <a:ext cx="480600" cy="422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CC66EAE0-83D1-4CC2-BA73-F1F11CD527EC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C77314E-4C64-48B6-BACC-4EC2FE960710}" type="slidenum">
              <a:t>34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" descr=""/>
          <p:cNvPicPr/>
          <p:nvPr/>
        </p:nvPicPr>
        <p:blipFill>
          <a:blip r:embed="rId1"/>
          <a:stretch/>
        </p:blipFill>
        <p:spPr>
          <a:xfrm>
            <a:off x="180000" y="1112760"/>
            <a:ext cx="8790120" cy="4822560"/>
          </a:xfrm>
          <a:prstGeom prst="rect">
            <a:avLst/>
          </a:prstGeom>
          <a:ln w="0">
            <a:noFill/>
          </a:ln>
        </p:spPr>
      </p:pic>
      <p:sp>
        <p:nvSpPr>
          <p:cNvPr id="255" name=""/>
          <p:cNvSpPr/>
          <p:nvPr/>
        </p:nvSpPr>
        <p:spPr>
          <a:xfrm>
            <a:off x="180000" y="720000"/>
            <a:ext cx="2515320" cy="355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TF_IDF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6" name=""/>
          <p:cNvSpPr/>
          <p:nvPr/>
        </p:nvSpPr>
        <p:spPr>
          <a:xfrm>
            <a:off x="8695080" y="6431400"/>
            <a:ext cx="480600" cy="422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A2AF765B-CD2C-4130-95C2-B12577E4CC26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7409E98-4A01-43C0-8630-8F4386B8168F}" type="slidenum">
              <a:t>35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"/>
          <p:cNvSpPr/>
          <p:nvPr/>
        </p:nvSpPr>
        <p:spPr>
          <a:xfrm>
            <a:off x="180000" y="720000"/>
            <a:ext cx="2515320" cy="355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Distance Euclidienne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58" name="" descr=""/>
          <p:cNvPicPr/>
          <p:nvPr/>
        </p:nvPicPr>
        <p:blipFill>
          <a:blip r:embed="rId1"/>
          <a:stretch/>
        </p:blipFill>
        <p:spPr>
          <a:xfrm>
            <a:off x="25200" y="1260000"/>
            <a:ext cx="8970120" cy="3396960"/>
          </a:xfrm>
          <a:prstGeom prst="rect">
            <a:avLst/>
          </a:prstGeom>
          <a:ln w="0">
            <a:noFill/>
          </a:ln>
        </p:spPr>
      </p:pic>
      <p:sp>
        <p:nvSpPr>
          <p:cNvPr id="259" name=""/>
          <p:cNvSpPr/>
          <p:nvPr/>
        </p:nvSpPr>
        <p:spPr>
          <a:xfrm>
            <a:off x="8695080" y="6431400"/>
            <a:ext cx="480600" cy="422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3E26D54C-2D1C-4517-AFE0-ADCD73808AC7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7DFCE4A-0AE9-4D40-955E-C81444B6C236}" type="slidenum">
              <a:t>36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" descr=""/>
          <p:cNvPicPr/>
          <p:nvPr/>
        </p:nvPicPr>
        <p:blipFill>
          <a:blip r:embed="rId1"/>
          <a:stretch/>
        </p:blipFill>
        <p:spPr>
          <a:xfrm>
            <a:off x="51480" y="1080000"/>
            <a:ext cx="9086400" cy="4430160"/>
          </a:xfrm>
          <a:prstGeom prst="rect">
            <a:avLst/>
          </a:prstGeom>
          <a:ln w="0">
            <a:noFill/>
          </a:ln>
        </p:spPr>
      </p:pic>
      <p:sp>
        <p:nvSpPr>
          <p:cNvPr id="261" name=""/>
          <p:cNvSpPr/>
          <p:nvPr/>
        </p:nvSpPr>
        <p:spPr>
          <a:xfrm>
            <a:off x="180000" y="720000"/>
            <a:ext cx="3415320" cy="355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Distance / Similarité Cosinus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2" name=""/>
          <p:cNvSpPr/>
          <p:nvPr/>
        </p:nvSpPr>
        <p:spPr>
          <a:xfrm>
            <a:off x="180000" y="5760000"/>
            <a:ext cx="7195320" cy="355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Requête d’un mot = Produit Scalaire ou 1-produit scalaire = distance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3" name=""/>
          <p:cNvSpPr/>
          <p:nvPr/>
        </p:nvSpPr>
        <p:spPr>
          <a:xfrm>
            <a:off x="8695080" y="6431400"/>
            <a:ext cx="480600" cy="422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DEBD31F0-59EF-421B-833F-D181CB8D8714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9FFA412-16BD-4CA0-B95A-E4F0C28917E7}" type="slidenum">
              <a:t>37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" descr=""/>
          <p:cNvPicPr/>
          <p:nvPr/>
        </p:nvPicPr>
        <p:blipFill>
          <a:blip r:embed="rId1"/>
          <a:stretch/>
        </p:blipFill>
        <p:spPr>
          <a:xfrm>
            <a:off x="346320" y="1440000"/>
            <a:ext cx="8469000" cy="3965040"/>
          </a:xfrm>
          <a:prstGeom prst="rect">
            <a:avLst/>
          </a:prstGeom>
          <a:ln w="0">
            <a:noFill/>
          </a:ln>
        </p:spPr>
      </p:pic>
      <p:sp>
        <p:nvSpPr>
          <p:cNvPr id="265" name=""/>
          <p:cNvSpPr/>
          <p:nvPr/>
        </p:nvSpPr>
        <p:spPr>
          <a:xfrm>
            <a:off x="180000" y="720000"/>
            <a:ext cx="2515320" cy="535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Distance de Hamming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6" name=""/>
          <p:cNvSpPr/>
          <p:nvPr/>
        </p:nvSpPr>
        <p:spPr>
          <a:xfrm>
            <a:off x="8695080" y="6431400"/>
            <a:ext cx="480600" cy="422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6A9F7A97-6FDA-4F64-AF43-3A87C76EA3A0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37AD2E3-0A76-4707-B8EE-8F868827970D}" type="slidenum">
              <a:t>38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" descr=""/>
          <p:cNvPicPr/>
          <p:nvPr/>
        </p:nvPicPr>
        <p:blipFill>
          <a:blip r:embed="rId1"/>
          <a:stretch/>
        </p:blipFill>
        <p:spPr>
          <a:xfrm>
            <a:off x="132120" y="3600000"/>
            <a:ext cx="4723200" cy="2321280"/>
          </a:xfrm>
          <a:prstGeom prst="rect">
            <a:avLst/>
          </a:prstGeom>
          <a:ln w="0">
            <a:noFill/>
          </a:ln>
        </p:spPr>
      </p:pic>
      <p:pic>
        <p:nvPicPr>
          <p:cNvPr id="268" name="" descr=""/>
          <p:cNvPicPr/>
          <p:nvPr/>
        </p:nvPicPr>
        <p:blipFill>
          <a:blip r:embed="rId2"/>
          <a:stretch/>
        </p:blipFill>
        <p:spPr>
          <a:xfrm>
            <a:off x="3739680" y="900000"/>
            <a:ext cx="5255640" cy="2155320"/>
          </a:xfrm>
          <a:prstGeom prst="rect">
            <a:avLst/>
          </a:prstGeom>
          <a:ln w="0">
            <a:noFill/>
          </a:ln>
        </p:spPr>
      </p:pic>
      <p:sp>
        <p:nvSpPr>
          <p:cNvPr id="269" name=""/>
          <p:cNvSpPr/>
          <p:nvPr/>
        </p:nvSpPr>
        <p:spPr>
          <a:xfrm>
            <a:off x="1620000" y="1080000"/>
            <a:ext cx="1975320" cy="535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Score de Dice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0" name=""/>
          <p:cNvSpPr/>
          <p:nvPr/>
        </p:nvSpPr>
        <p:spPr>
          <a:xfrm>
            <a:off x="4860000" y="4140000"/>
            <a:ext cx="2155320" cy="355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Score de Jaccard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1" name=""/>
          <p:cNvSpPr/>
          <p:nvPr/>
        </p:nvSpPr>
        <p:spPr>
          <a:xfrm>
            <a:off x="8695080" y="6431400"/>
            <a:ext cx="480600" cy="422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B2F85D86-2E5D-4829-8977-10817C852E3B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C3A20F3-9AF1-4942-8FD5-019A4D15A0DF}" type="slidenum">
              <a:t>39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1008000" y="260280"/>
            <a:ext cx="7841160" cy="352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fr-FR" sz="2000" spc="-1" strike="noStrike">
                <a:solidFill>
                  <a:schemeClr val="lt1"/>
                </a:solidFill>
                <a:latin typeface="Century Gothic"/>
                <a:ea typeface="Verdana"/>
              </a:rPr>
              <a:t>Distribution des pages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22" name="" descr=""/>
          <p:cNvPicPr/>
          <p:nvPr/>
        </p:nvPicPr>
        <p:blipFill>
          <a:blip r:embed="rId1"/>
          <a:stretch/>
        </p:blipFill>
        <p:spPr>
          <a:xfrm>
            <a:off x="1620000" y="900000"/>
            <a:ext cx="5032800" cy="5032800"/>
          </a:xfrm>
          <a:prstGeom prst="rect">
            <a:avLst/>
          </a:prstGeom>
          <a:ln w="0">
            <a:noFill/>
          </a:ln>
        </p:spPr>
      </p:pic>
      <p:sp>
        <p:nvSpPr>
          <p:cNvPr id="123" name=""/>
          <p:cNvSpPr/>
          <p:nvPr/>
        </p:nvSpPr>
        <p:spPr>
          <a:xfrm>
            <a:off x="8820360" y="6431040"/>
            <a:ext cx="374040" cy="422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6B076728-7D16-477F-94C1-5D3AD0568C7C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37C036E-52DE-4B58-8A6E-D5CF0E07A294}" type="slidenum">
              <a:t>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"/>
          <p:cNvSpPr/>
          <p:nvPr/>
        </p:nvSpPr>
        <p:spPr>
          <a:xfrm>
            <a:off x="360000" y="720000"/>
            <a:ext cx="5755320" cy="535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Distance Cosinus (multiple textes et double requêtes)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73" name="" descr=""/>
          <p:cNvPicPr/>
          <p:nvPr/>
        </p:nvPicPr>
        <p:blipFill>
          <a:blip r:embed="rId1"/>
          <a:stretch/>
        </p:blipFill>
        <p:spPr>
          <a:xfrm>
            <a:off x="1336680" y="1055160"/>
            <a:ext cx="6651720" cy="5024520"/>
          </a:xfrm>
          <a:prstGeom prst="rect">
            <a:avLst/>
          </a:prstGeom>
          <a:ln w="0">
            <a:noFill/>
          </a:ln>
        </p:spPr>
      </p:pic>
      <p:sp>
        <p:nvSpPr>
          <p:cNvPr id="274" name=""/>
          <p:cNvSpPr/>
          <p:nvPr/>
        </p:nvSpPr>
        <p:spPr>
          <a:xfrm>
            <a:off x="8695080" y="6431400"/>
            <a:ext cx="480600" cy="422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9891C02D-DC99-4D74-B351-3145D4AE515B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423AF27-C5BC-4D2C-938A-5AC176AD9DEB}" type="slidenum">
              <a:t>40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" descr=""/>
          <p:cNvPicPr/>
          <p:nvPr/>
        </p:nvPicPr>
        <p:blipFill>
          <a:blip r:embed="rId1"/>
          <a:stretch/>
        </p:blipFill>
        <p:spPr>
          <a:xfrm>
            <a:off x="110880" y="1080000"/>
            <a:ext cx="5824440" cy="1831320"/>
          </a:xfrm>
          <a:prstGeom prst="rect">
            <a:avLst/>
          </a:prstGeom>
          <a:ln w="0">
            <a:noFill/>
          </a:ln>
        </p:spPr>
      </p:pic>
      <p:sp>
        <p:nvSpPr>
          <p:cNvPr id="276" name=""/>
          <p:cNvSpPr/>
          <p:nvPr/>
        </p:nvSpPr>
        <p:spPr>
          <a:xfrm flipH="1" rot="16198800">
            <a:off x="6282000" y="2160360"/>
            <a:ext cx="914040" cy="552960"/>
          </a:xfrm>
          <a:custGeom>
            <a:avLst/>
            <a:gdLst>
              <a:gd name="textAreaLeft" fmla="*/ -2520 w 914040"/>
              <a:gd name="textAreaRight" fmla="*/ 916200 w 914040"/>
              <a:gd name="textAreaTop" fmla="*/ 0 h 552960"/>
              <a:gd name="textAreaBottom" fmla="*/ 557640 h 552960"/>
            </a:gdLst>
            <a:ahLst/>
            <a:rect l="textAreaLeft" t="textAreaTop" r="textAreaRight" b="textAreaBottom"/>
            <a:pathLst>
              <a:path w="841" h="854">
                <a:moveTo>
                  <a:pt x="517" y="247"/>
                </a:moveTo>
                <a:lnTo>
                  <a:pt x="517" y="415"/>
                </a:lnTo>
                <a:lnTo>
                  <a:pt x="264" y="415"/>
                </a:lnTo>
                <a:lnTo>
                  <a:pt x="264" y="0"/>
                </a:lnTo>
                <a:lnTo>
                  <a:pt x="0" y="0"/>
                </a:lnTo>
                <a:lnTo>
                  <a:pt x="0" y="680"/>
                </a:lnTo>
                <a:lnTo>
                  <a:pt x="517" y="680"/>
                </a:lnTo>
                <a:lnTo>
                  <a:pt x="517" y="854"/>
                </a:lnTo>
                <a:lnTo>
                  <a:pt x="841" y="547"/>
                </a:lnTo>
                <a:lnTo>
                  <a:pt x="517" y="247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7" name=""/>
          <p:cNvSpPr/>
          <p:nvPr/>
        </p:nvSpPr>
        <p:spPr>
          <a:xfrm>
            <a:off x="5400000" y="3060000"/>
            <a:ext cx="3415320" cy="715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Extract Tableau du Summary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ne garde que la value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8" name=""/>
          <p:cNvSpPr/>
          <p:nvPr/>
        </p:nvSpPr>
        <p:spPr>
          <a:xfrm>
            <a:off x="180000" y="720000"/>
            <a:ext cx="3955320" cy="341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Summary au propre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9" name=""/>
          <p:cNvSpPr/>
          <p:nvPr/>
        </p:nvSpPr>
        <p:spPr>
          <a:xfrm flipH="1" rot="21576600">
            <a:off x="6251040" y="3957480"/>
            <a:ext cx="737640" cy="739800"/>
          </a:xfrm>
          <a:custGeom>
            <a:avLst/>
            <a:gdLst>
              <a:gd name="textAreaLeft" fmla="*/ -2520 w 737640"/>
              <a:gd name="textAreaRight" fmla="*/ 739800 w 737640"/>
              <a:gd name="textAreaTop" fmla="*/ 0 h 739800"/>
              <a:gd name="textAreaBottom" fmla="*/ 744480 h 739800"/>
            </a:gdLst>
            <a:ahLst/>
            <a:rect l="textAreaLeft" t="textAreaTop" r="textAreaRight" b="textAreaBottom"/>
            <a:pathLst>
              <a:path w="841" h="854">
                <a:moveTo>
                  <a:pt x="517" y="247"/>
                </a:moveTo>
                <a:lnTo>
                  <a:pt x="517" y="415"/>
                </a:lnTo>
                <a:lnTo>
                  <a:pt x="264" y="415"/>
                </a:lnTo>
                <a:lnTo>
                  <a:pt x="264" y="0"/>
                </a:lnTo>
                <a:lnTo>
                  <a:pt x="0" y="0"/>
                </a:lnTo>
                <a:lnTo>
                  <a:pt x="0" y="680"/>
                </a:lnTo>
                <a:lnTo>
                  <a:pt x="517" y="680"/>
                </a:lnTo>
                <a:lnTo>
                  <a:pt x="517" y="854"/>
                </a:lnTo>
                <a:lnTo>
                  <a:pt x="841" y="547"/>
                </a:lnTo>
                <a:lnTo>
                  <a:pt x="517" y="247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80" name="" descr=""/>
          <p:cNvPicPr/>
          <p:nvPr/>
        </p:nvPicPr>
        <p:blipFill>
          <a:blip r:embed="rId2"/>
          <a:stretch/>
        </p:blipFill>
        <p:spPr>
          <a:xfrm>
            <a:off x="339120" y="4895640"/>
            <a:ext cx="8274960" cy="777960"/>
          </a:xfrm>
          <a:prstGeom prst="rect">
            <a:avLst/>
          </a:prstGeom>
          <a:ln w="0">
            <a:noFill/>
          </a:ln>
        </p:spPr>
      </p:pic>
      <p:sp>
        <p:nvSpPr>
          <p:cNvPr id="281" name=""/>
          <p:cNvSpPr/>
          <p:nvPr/>
        </p:nvSpPr>
        <p:spPr>
          <a:xfrm>
            <a:off x="360000" y="4320000"/>
            <a:ext cx="4135320" cy="49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Exemple de sortie (non-preprocess)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2" name=""/>
          <p:cNvSpPr/>
          <p:nvPr/>
        </p:nvSpPr>
        <p:spPr>
          <a:xfrm>
            <a:off x="8695080" y="6431400"/>
            <a:ext cx="480600" cy="422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74AC6F0B-AA7F-4039-8278-380B832D8A2C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CF1D91B-34EB-454B-BC18-22641566BF2E}" type="slidenum">
              <a:t>41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"/>
          <p:cNvSpPr/>
          <p:nvPr/>
        </p:nvSpPr>
        <p:spPr>
          <a:xfrm>
            <a:off x="0" y="720000"/>
            <a:ext cx="1975320" cy="355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Normes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4" name=""/>
          <p:cNvSpPr/>
          <p:nvPr/>
        </p:nvSpPr>
        <p:spPr>
          <a:xfrm>
            <a:off x="487080" y="2713680"/>
            <a:ext cx="3055320" cy="853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Similarité Cosinus annule les normes avec L2 → Sklearn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5" name=""/>
          <p:cNvSpPr/>
          <p:nvPr/>
        </p:nvSpPr>
        <p:spPr>
          <a:xfrm>
            <a:off x="4807080" y="2755440"/>
            <a:ext cx="2695320" cy="853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Similarité Cosine = Produit Scalaire &amp; L2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86" name="" descr=""/>
          <p:cNvPicPr/>
          <p:nvPr/>
        </p:nvPicPr>
        <p:blipFill>
          <a:blip r:embed="rId1"/>
          <a:stretch/>
        </p:blipFill>
        <p:spPr>
          <a:xfrm>
            <a:off x="799920" y="1653120"/>
            <a:ext cx="7475400" cy="875880"/>
          </a:xfrm>
          <a:prstGeom prst="rect">
            <a:avLst/>
          </a:prstGeom>
          <a:ln w="0">
            <a:noFill/>
          </a:ln>
        </p:spPr>
      </p:pic>
      <p:sp>
        <p:nvSpPr>
          <p:cNvPr id="287" name=""/>
          <p:cNvSpPr/>
          <p:nvPr/>
        </p:nvSpPr>
        <p:spPr>
          <a:xfrm>
            <a:off x="1440000" y="3627720"/>
            <a:ext cx="6133320" cy="68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Même avec double requête ou plus, un simple produit scalaire suffit, on peut remplacer ça :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88" name="" descr=""/>
          <p:cNvPicPr/>
          <p:nvPr/>
        </p:nvPicPr>
        <p:blipFill>
          <a:blip r:embed="rId2"/>
          <a:stretch/>
        </p:blipFill>
        <p:spPr>
          <a:xfrm>
            <a:off x="460800" y="4428000"/>
            <a:ext cx="7454880" cy="247680"/>
          </a:xfrm>
          <a:prstGeom prst="rect">
            <a:avLst/>
          </a:prstGeom>
          <a:ln w="0">
            <a:noFill/>
          </a:ln>
        </p:spPr>
      </p:pic>
      <p:sp>
        <p:nvSpPr>
          <p:cNvPr id="289" name=""/>
          <p:cNvSpPr/>
          <p:nvPr/>
        </p:nvSpPr>
        <p:spPr>
          <a:xfrm>
            <a:off x="1440000" y="4860000"/>
            <a:ext cx="1075680" cy="342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Par ça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90" name="" descr=""/>
          <p:cNvPicPr/>
          <p:nvPr/>
        </p:nvPicPr>
        <p:blipFill>
          <a:blip r:embed="rId3"/>
          <a:stretch/>
        </p:blipFill>
        <p:spPr>
          <a:xfrm>
            <a:off x="1800000" y="5220000"/>
            <a:ext cx="4952880" cy="355680"/>
          </a:xfrm>
          <a:prstGeom prst="rect">
            <a:avLst/>
          </a:prstGeom>
          <a:ln w="0">
            <a:noFill/>
          </a:ln>
        </p:spPr>
      </p:pic>
      <p:sp>
        <p:nvSpPr>
          <p:cNvPr id="291" name=""/>
          <p:cNvSpPr/>
          <p:nvPr/>
        </p:nvSpPr>
        <p:spPr>
          <a:xfrm>
            <a:off x="756000" y="5760000"/>
            <a:ext cx="7195680" cy="35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C’est toujours une similarité cosinus mais sans le principe de norme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2" name=""/>
          <p:cNvSpPr/>
          <p:nvPr/>
        </p:nvSpPr>
        <p:spPr>
          <a:xfrm>
            <a:off x="8695080" y="6431400"/>
            <a:ext cx="480600" cy="422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20655683-9306-405A-B85A-1D64BFAA81C4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586F1AB-0623-4787-9B90-A230D949D5CD}" type="slidenum">
              <a:t>42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"/>
          <p:cNvSpPr/>
          <p:nvPr/>
        </p:nvSpPr>
        <p:spPr>
          <a:xfrm>
            <a:off x="0" y="720000"/>
            <a:ext cx="1795320" cy="355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Idée Streamlit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94" name="" descr=""/>
          <p:cNvPicPr/>
          <p:nvPr/>
        </p:nvPicPr>
        <p:blipFill>
          <a:blip r:embed="rId1"/>
          <a:stretch/>
        </p:blipFill>
        <p:spPr>
          <a:xfrm>
            <a:off x="88200" y="1509480"/>
            <a:ext cx="4227120" cy="1365840"/>
          </a:xfrm>
          <a:prstGeom prst="rect">
            <a:avLst/>
          </a:prstGeom>
          <a:ln w="0">
            <a:noFill/>
          </a:ln>
        </p:spPr>
      </p:pic>
      <p:pic>
        <p:nvPicPr>
          <p:cNvPr id="295" name="" descr=""/>
          <p:cNvPicPr/>
          <p:nvPr/>
        </p:nvPicPr>
        <p:blipFill>
          <a:blip r:embed="rId2"/>
          <a:stretch/>
        </p:blipFill>
        <p:spPr>
          <a:xfrm>
            <a:off x="4500000" y="180000"/>
            <a:ext cx="4135320" cy="3331440"/>
          </a:xfrm>
          <a:prstGeom prst="rect">
            <a:avLst/>
          </a:prstGeom>
          <a:ln w="0">
            <a:noFill/>
          </a:ln>
        </p:spPr>
      </p:pic>
      <p:pic>
        <p:nvPicPr>
          <p:cNvPr id="296" name="" descr=""/>
          <p:cNvPicPr/>
          <p:nvPr/>
        </p:nvPicPr>
        <p:blipFill>
          <a:blip r:embed="rId3"/>
          <a:stretch/>
        </p:blipFill>
        <p:spPr>
          <a:xfrm>
            <a:off x="360000" y="3600000"/>
            <a:ext cx="6739200" cy="2357280"/>
          </a:xfrm>
          <a:prstGeom prst="rect">
            <a:avLst/>
          </a:prstGeom>
          <a:ln w="0">
            <a:noFill/>
          </a:ln>
        </p:spPr>
      </p:pic>
      <p:sp>
        <p:nvSpPr>
          <p:cNvPr id="297" name=""/>
          <p:cNvSpPr/>
          <p:nvPr/>
        </p:nvSpPr>
        <p:spPr>
          <a:xfrm>
            <a:off x="8695080" y="6431400"/>
            <a:ext cx="480600" cy="422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0002A2AB-0222-4EC4-8827-D2CC4C08D592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7099909-67DF-4364-AA3B-44281D50B438}" type="slidenum">
              <a:t>43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"/>
          <p:cNvSpPr/>
          <p:nvPr/>
        </p:nvSpPr>
        <p:spPr>
          <a:xfrm>
            <a:off x="0" y="720000"/>
            <a:ext cx="1975320" cy="715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Côté dev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99" name="" descr=""/>
          <p:cNvPicPr/>
          <p:nvPr/>
        </p:nvPicPr>
        <p:blipFill>
          <a:blip r:embed="rId1"/>
          <a:stretch/>
        </p:blipFill>
        <p:spPr>
          <a:xfrm>
            <a:off x="1800000" y="900000"/>
            <a:ext cx="5593320" cy="1275840"/>
          </a:xfrm>
          <a:prstGeom prst="rect">
            <a:avLst/>
          </a:prstGeom>
          <a:ln w="0">
            <a:noFill/>
          </a:ln>
        </p:spPr>
      </p:pic>
      <p:pic>
        <p:nvPicPr>
          <p:cNvPr id="300" name="" descr=""/>
          <p:cNvPicPr/>
          <p:nvPr/>
        </p:nvPicPr>
        <p:blipFill>
          <a:blip r:embed="rId2"/>
          <a:stretch/>
        </p:blipFill>
        <p:spPr>
          <a:xfrm>
            <a:off x="1787040" y="2520000"/>
            <a:ext cx="5516280" cy="3235320"/>
          </a:xfrm>
          <a:prstGeom prst="rect">
            <a:avLst/>
          </a:prstGeom>
          <a:ln w="0">
            <a:noFill/>
          </a:ln>
        </p:spPr>
      </p:pic>
      <p:sp>
        <p:nvSpPr>
          <p:cNvPr id="301" name=""/>
          <p:cNvSpPr/>
          <p:nvPr/>
        </p:nvSpPr>
        <p:spPr>
          <a:xfrm>
            <a:off x="8695080" y="6431400"/>
            <a:ext cx="480600" cy="422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DF69481B-2190-4A32-A841-7372103EF8BE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8803108-37A0-4065-A825-818E1E32E1C1}" type="slidenum">
              <a:t>44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"/>
          <p:cNvSpPr/>
          <p:nvPr/>
        </p:nvSpPr>
        <p:spPr>
          <a:xfrm>
            <a:off x="180000" y="720000"/>
            <a:ext cx="3235320" cy="355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Embedding avec LangChain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3" name=""/>
          <p:cNvSpPr/>
          <p:nvPr/>
        </p:nvSpPr>
        <p:spPr>
          <a:xfrm>
            <a:off x="2340000" y="1080000"/>
            <a:ext cx="3235320" cy="535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Création de matrices denses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4" name=""/>
          <p:cNvSpPr/>
          <p:nvPr/>
        </p:nvSpPr>
        <p:spPr>
          <a:xfrm>
            <a:off x="3600000" y="1620000"/>
            <a:ext cx="535320" cy="895320"/>
          </a:xfrm>
          <a:prstGeom prst="downArrow">
            <a:avLst>
              <a:gd name="adj1" fmla="val 50000"/>
              <a:gd name="adj2" fmla="val 41667"/>
            </a:avLst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5" name=""/>
          <p:cNvSpPr/>
          <p:nvPr/>
        </p:nvSpPr>
        <p:spPr>
          <a:xfrm>
            <a:off x="900000" y="2340000"/>
            <a:ext cx="5755320" cy="1109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Modèle d’embedding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-OpenAiEmbedding : Clé OpenAI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-Sentence-transformes : HuggingFace : Gratuit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6" name=""/>
          <p:cNvSpPr/>
          <p:nvPr/>
        </p:nvSpPr>
        <p:spPr>
          <a:xfrm>
            <a:off x="3600000" y="3240000"/>
            <a:ext cx="535320" cy="895320"/>
          </a:xfrm>
          <a:prstGeom prst="downArrow">
            <a:avLst>
              <a:gd name="adj1" fmla="val 50000"/>
              <a:gd name="adj2" fmla="val 41667"/>
            </a:avLst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7" name=""/>
          <p:cNvSpPr/>
          <p:nvPr/>
        </p:nvSpPr>
        <p:spPr>
          <a:xfrm>
            <a:off x="1080000" y="4320000"/>
            <a:ext cx="6115320" cy="136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Stockage : 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-FAISS 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-Chroma (intégré à langchain)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Structure optimisé : Recherche plus rapide + Persistance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8" name=""/>
          <p:cNvSpPr/>
          <p:nvPr/>
        </p:nvSpPr>
        <p:spPr>
          <a:xfrm>
            <a:off x="6120000" y="1850040"/>
            <a:ext cx="2875680" cy="264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Word2Vec: 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itère sur: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-Prendre un contexte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-Prédire un mot central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-Comparer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-Ajuster les poids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=CBOW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Ou on inverse contexte et mot central = Skip-Gram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9" name=""/>
          <p:cNvSpPr/>
          <p:nvPr/>
        </p:nvSpPr>
        <p:spPr>
          <a:xfrm>
            <a:off x="8460000" y="6406200"/>
            <a:ext cx="666000" cy="422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F5FE4A00-4420-432D-97CA-2792F7E9631E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0" name=""/>
          <p:cNvSpPr/>
          <p:nvPr/>
        </p:nvSpPr>
        <p:spPr>
          <a:xfrm rot="18273000">
            <a:off x="5320080" y="1468080"/>
            <a:ext cx="535320" cy="895320"/>
          </a:xfrm>
          <a:prstGeom prst="downArrow">
            <a:avLst>
              <a:gd name="adj1" fmla="val 50000"/>
              <a:gd name="adj2" fmla="val 41667"/>
            </a:avLst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1" name=""/>
          <p:cNvSpPr/>
          <p:nvPr/>
        </p:nvSpPr>
        <p:spPr>
          <a:xfrm rot="2220000">
            <a:off x="5362920" y="3849480"/>
            <a:ext cx="535320" cy="895320"/>
          </a:xfrm>
          <a:prstGeom prst="downArrow">
            <a:avLst>
              <a:gd name="adj1" fmla="val 50000"/>
              <a:gd name="adj2" fmla="val 41667"/>
            </a:avLst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2F17093-F698-4E92-A78A-59C8EA59EE27}" type="slidenum">
              <a:t>45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" descr=""/>
          <p:cNvPicPr/>
          <p:nvPr/>
        </p:nvPicPr>
        <p:blipFill>
          <a:blip r:embed="rId1"/>
          <a:stretch/>
        </p:blipFill>
        <p:spPr>
          <a:xfrm>
            <a:off x="540000" y="1440000"/>
            <a:ext cx="7612200" cy="4135680"/>
          </a:xfrm>
          <a:prstGeom prst="rect">
            <a:avLst/>
          </a:prstGeom>
          <a:ln w="0">
            <a:noFill/>
          </a:ln>
        </p:spPr>
      </p:pic>
      <p:sp>
        <p:nvSpPr>
          <p:cNvPr id="313" name=""/>
          <p:cNvSpPr/>
          <p:nvPr/>
        </p:nvSpPr>
        <p:spPr>
          <a:xfrm>
            <a:off x="180000" y="720000"/>
            <a:ext cx="1975680" cy="35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Schéma de l’appli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4" name=""/>
          <p:cNvSpPr/>
          <p:nvPr/>
        </p:nvSpPr>
        <p:spPr>
          <a:xfrm>
            <a:off x="8695080" y="6431400"/>
            <a:ext cx="480600" cy="422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F337AF4A-9D8B-4386-8297-090677C724B5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A305EE2-E0B3-43DE-95D0-6D6D426BBE1D}" type="slidenum">
              <a:t>46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"/>
          <p:cNvSpPr/>
          <p:nvPr/>
        </p:nvSpPr>
        <p:spPr>
          <a:xfrm>
            <a:off x="1260000" y="1980000"/>
            <a:ext cx="6473160" cy="348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8000" spc="-1" strike="noStrike">
                <a:solidFill>
                  <a:srgbClr val="000000"/>
                </a:solidFill>
                <a:latin typeface="Arial"/>
                <a:ea typeface="DejaVu Sans"/>
              </a:rPr>
              <a:t>SECTION 5 :</a:t>
            </a:r>
            <a:br>
              <a:rPr sz="8000"/>
            </a:br>
            <a:r>
              <a:rPr b="0" lang="fr-FR" sz="8000" spc="-1" strike="noStrike">
                <a:solidFill>
                  <a:srgbClr val="000000"/>
                </a:solidFill>
                <a:latin typeface="Arial"/>
                <a:ea typeface="DejaVu Sans"/>
              </a:rPr>
              <a:t>02/05</a:t>
            </a:r>
            <a:endParaRPr b="0" lang="fr-FR" sz="8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6" name=""/>
          <p:cNvSpPr/>
          <p:nvPr/>
        </p:nvSpPr>
        <p:spPr>
          <a:xfrm>
            <a:off x="8474760" y="6432480"/>
            <a:ext cx="666000" cy="422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1E52D1E8-4ED6-488A-93F1-24EF4E441723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AB42CA2-A2B3-4088-82FA-136315508EAD}" type="slidenum">
              <a:t>47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"/>
          <p:cNvSpPr/>
          <p:nvPr/>
        </p:nvSpPr>
        <p:spPr>
          <a:xfrm>
            <a:off x="180000" y="720000"/>
            <a:ext cx="1976400" cy="356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TF_IDF (base)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18" name="" descr=""/>
          <p:cNvPicPr/>
          <p:nvPr/>
        </p:nvPicPr>
        <p:blipFill>
          <a:blip r:embed="rId1"/>
          <a:stretch/>
        </p:blipFill>
        <p:spPr>
          <a:xfrm>
            <a:off x="651240" y="1251000"/>
            <a:ext cx="6740280" cy="4316760"/>
          </a:xfrm>
          <a:prstGeom prst="rect">
            <a:avLst/>
          </a:prstGeom>
          <a:ln w="0">
            <a:noFill/>
          </a:ln>
        </p:spPr>
      </p:pic>
      <p:sp>
        <p:nvSpPr>
          <p:cNvPr id="319" name=""/>
          <p:cNvSpPr/>
          <p:nvPr/>
        </p:nvSpPr>
        <p:spPr>
          <a:xfrm>
            <a:off x="8640000" y="6432480"/>
            <a:ext cx="666000" cy="422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2851C28B-09C6-432A-A5BF-0AF451D8555D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0D3D5AD-487F-4CDB-AEF9-05B9FECA8142}" type="slidenum">
              <a:t>48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"/>
          <p:cNvSpPr/>
          <p:nvPr/>
        </p:nvSpPr>
        <p:spPr>
          <a:xfrm>
            <a:off x="683640" y="1537560"/>
            <a:ext cx="7772760" cy="61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Passage en minuscules et suppression des accents et caractères non ASCII, de la ponctuation et des espaces multiples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1" name=""/>
          <p:cNvSpPr/>
          <p:nvPr/>
        </p:nvSpPr>
        <p:spPr>
          <a:xfrm>
            <a:off x="180000" y="720000"/>
            <a:ext cx="1796400" cy="598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Preprocessing du Summary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2" name=""/>
          <p:cNvSpPr/>
          <p:nvPr/>
        </p:nvSpPr>
        <p:spPr>
          <a:xfrm>
            <a:off x="635400" y="2304000"/>
            <a:ext cx="5589000" cy="2134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Digits :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Ajout d’espaces entre chiffres et lettres collés 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123abc → 123 abc, abc123 → abc 123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Remplacement des nombres isolés par le mot "digit" 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45 → digit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Fusion de séquences "digit digit" répétées 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digit digit digit → digit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3" name=""/>
          <p:cNvSpPr/>
          <p:nvPr/>
        </p:nvSpPr>
        <p:spPr>
          <a:xfrm>
            <a:off x="614880" y="5040000"/>
            <a:ext cx="6329520" cy="598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Stopwords + 'patient', 'patients', 'study', 'studies', 'treatment', 'trial', 'clinical'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4" name=""/>
          <p:cNvSpPr/>
          <p:nvPr/>
        </p:nvSpPr>
        <p:spPr>
          <a:xfrm>
            <a:off x="5760000" y="3717720"/>
            <a:ext cx="2577600" cy="598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Lemmatization : treatments → treatment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5" name=""/>
          <p:cNvSpPr/>
          <p:nvPr/>
        </p:nvSpPr>
        <p:spPr>
          <a:xfrm>
            <a:off x="635400" y="4257720"/>
            <a:ext cx="5072040" cy="598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Acronymes : 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COPD → chronic obstructive pulmonary disease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6" name=""/>
          <p:cNvSpPr/>
          <p:nvPr/>
        </p:nvSpPr>
        <p:spPr>
          <a:xfrm>
            <a:off x="8690760" y="6432480"/>
            <a:ext cx="666000" cy="422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A5B45681-7CF6-4904-8D79-159BDBE88140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556E90D-E387-4440-B583-26852CDA5205}" type="slidenum">
              <a:t>49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/>
          </p:nvPr>
        </p:nvSpPr>
        <p:spPr>
          <a:xfrm>
            <a:off x="647640" y="836640"/>
            <a:ext cx="6005160" cy="956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88000" indent="-288000" defTabSz="914400">
              <a:lnSpc>
                <a:spcPct val="100000"/>
              </a:lnSpc>
              <a:spcBef>
                <a:spcPts val="1500"/>
              </a:spcBef>
              <a:spcAft>
                <a:spcPts val="1001"/>
              </a:spcAft>
              <a:buClr>
                <a:srgbClr val="153d8a"/>
              </a:buClr>
              <a:buSzPct val="110000"/>
              <a:buFont typeface="Wingdings" charset="2"/>
              <a:buChar char=""/>
            </a:pPr>
            <a:r>
              <a:rPr b="1" lang="fr-FR" sz="1800" spc="-1" strike="noStrike">
                <a:solidFill>
                  <a:srgbClr val="153d8a"/>
                </a:solidFill>
                <a:latin typeface="Century Gothic"/>
              </a:rPr>
              <a:t>Extraire le texte des DOCX en JSON.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marL="288000" indent="-288000" defTabSz="914400">
              <a:lnSpc>
                <a:spcPct val="100000"/>
              </a:lnSpc>
              <a:spcBef>
                <a:spcPts val="1500"/>
              </a:spcBef>
              <a:spcAft>
                <a:spcPts val="1001"/>
              </a:spcAft>
              <a:buClr>
                <a:srgbClr val="153d8a"/>
              </a:buClr>
              <a:buSzPct val="110000"/>
              <a:buFont typeface="Wingdings" charset="2"/>
              <a:buChar char=""/>
            </a:pPr>
            <a:r>
              <a:rPr b="1" lang="fr-FR" sz="1800" spc="-1" strike="noStrike">
                <a:solidFill>
                  <a:srgbClr val="153d8a"/>
                </a:solidFill>
                <a:latin typeface="Century Gothic"/>
              </a:rPr>
              <a:t>Utilisation de fitz / pymupdf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 type="title"/>
          </p:nvPr>
        </p:nvSpPr>
        <p:spPr>
          <a:xfrm>
            <a:off x="1008000" y="260280"/>
            <a:ext cx="7841160" cy="352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fr-FR" sz="2000" spc="-1" strike="noStrike">
                <a:solidFill>
                  <a:schemeClr val="lt1"/>
                </a:solidFill>
                <a:latin typeface="Century Gothic"/>
                <a:ea typeface="Verdana"/>
              </a:rPr>
              <a:t>Travaux sur les DOCX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"/>
          <p:cNvSpPr/>
          <p:nvPr/>
        </p:nvSpPr>
        <p:spPr>
          <a:xfrm>
            <a:off x="1440000" y="1980000"/>
            <a:ext cx="6832800" cy="53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  <a:spcBef>
                <a:spcPts val="1500"/>
              </a:spcBef>
              <a:spcAft>
                <a:spcPts val="1001"/>
              </a:spcAft>
            </a:pPr>
            <a:r>
              <a:rPr b="1" lang="fr-FR" sz="1800" spc="-1" strike="noStrike">
                <a:solidFill>
                  <a:srgbClr val="153d8a"/>
                </a:solidFill>
                <a:latin typeface="Century Gothic"/>
                <a:ea typeface="Verdana"/>
              </a:rPr>
              <a:t>get_text(‘blocs’)</a:t>
            </a:r>
            <a:r>
              <a:rPr b="1" lang="fr-FR" sz="1800" spc="-1" strike="noStrike">
                <a:solidFill>
                  <a:srgbClr val="153d8a"/>
                </a:solidFill>
                <a:latin typeface="Century Gothic"/>
                <a:ea typeface="Verdana"/>
              </a:rPr>
              <a:t>	</a:t>
            </a:r>
            <a:r>
              <a:rPr b="1" lang="fr-FR" sz="1800" spc="-1" strike="noStrike">
                <a:solidFill>
                  <a:srgbClr val="153d8a"/>
                </a:solidFill>
                <a:latin typeface="Century Gothic"/>
                <a:ea typeface="Verdana"/>
              </a:rPr>
              <a:t>	</a:t>
            </a:r>
            <a:r>
              <a:rPr b="1" lang="fr-FR" sz="1800" spc="-1" strike="noStrike">
                <a:solidFill>
                  <a:srgbClr val="153d8a"/>
                </a:solidFill>
                <a:latin typeface="Century Gothic"/>
                <a:ea typeface="Verdana"/>
              </a:rPr>
              <a:t>	</a:t>
            </a:r>
            <a:r>
              <a:rPr b="1" lang="fr-FR" sz="1800" spc="-1" strike="noStrike">
                <a:solidFill>
                  <a:srgbClr val="153d8a"/>
                </a:solidFill>
                <a:latin typeface="Century Gothic"/>
                <a:ea typeface="Verdana"/>
              </a:rPr>
              <a:t>	</a:t>
            </a:r>
            <a:r>
              <a:rPr b="1" lang="fr-FR" sz="1800" spc="-1" strike="noStrike">
                <a:solidFill>
                  <a:srgbClr val="153d8a"/>
                </a:solidFill>
                <a:latin typeface="Century Gothic"/>
                <a:ea typeface="Verdana"/>
              </a:rPr>
              <a:t>get_text(‘texts’)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7" name=""/>
          <p:cNvSpPr/>
          <p:nvPr/>
        </p:nvSpPr>
        <p:spPr>
          <a:xfrm>
            <a:off x="540000" y="2520000"/>
            <a:ext cx="3772800" cy="233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 Principe de Blocs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 Blocs de textes/Images/Tableau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 Récupère tout ce qui n’est pas entièrement dedans (textes)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-Censé retirer Tableaux/Images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8" name=""/>
          <p:cNvSpPr/>
          <p:nvPr/>
        </p:nvSpPr>
        <p:spPr>
          <a:xfrm>
            <a:off x="5040000" y="2520000"/>
            <a:ext cx="3772800" cy="215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 Principe de Rect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 Coordonnées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 Récupère tout ce qui est dedans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 Retire les footer/header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9" name=""/>
          <p:cNvSpPr/>
          <p:nvPr/>
        </p:nvSpPr>
        <p:spPr>
          <a:xfrm>
            <a:off x="4500000" y="1980000"/>
            <a:ext cx="360" cy="3060000"/>
          </a:xfrm>
          <a:prstGeom prst="line">
            <a:avLst/>
          </a:prstGeom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0" name=""/>
          <p:cNvSpPr/>
          <p:nvPr/>
        </p:nvSpPr>
        <p:spPr>
          <a:xfrm>
            <a:off x="2772000" y="5593320"/>
            <a:ext cx="3412800" cy="339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https://pymupdf.readthedocs.io/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1" name=""/>
          <p:cNvSpPr/>
          <p:nvPr/>
        </p:nvSpPr>
        <p:spPr>
          <a:xfrm>
            <a:off x="8820360" y="6431040"/>
            <a:ext cx="374040" cy="422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57800630-26E2-4054-817E-D473054F8B88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8312D8F-1448-410A-87E7-29942A4E43C0}" type="slidenum">
              <a:t>5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"/>
          <p:cNvSpPr/>
          <p:nvPr/>
        </p:nvSpPr>
        <p:spPr>
          <a:xfrm>
            <a:off x="180000" y="720000"/>
            <a:ext cx="2696400" cy="356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TF_IDF (Preprocessing)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28" name="" descr=""/>
          <p:cNvPicPr/>
          <p:nvPr/>
        </p:nvPicPr>
        <p:blipFill>
          <a:blip r:embed="rId1"/>
          <a:stretch/>
        </p:blipFill>
        <p:spPr>
          <a:xfrm>
            <a:off x="1080000" y="1260000"/>
            <a:ext cx="6762960" cy="4172040"/>
          </a:xfrm>
          <a:prstGeom prst="rect">
            <a:avLst/>
          </a:prstGeom>
          <a:ln w="0">
            <a:noFill/>
          </a:ln>
        </p:spPr>
      </p:pic>
      <p:sp>
        <p:nvSpPr>
          <p:cNvPr id="329" name=""/>
          <p:cNvSpPr/>
          <p:nvPr/>
        </p:nvSpPr>
        <p:spPr>
          <a:xfrm>
            <a:off x="8690760" y="6432480"/>
            <a:ext cx="666000" cy="422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FDE7DCC5-237A-452E-9BB1-1C56064D04C4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B312DC4-7732-4B56-A7C5-9DA46BD20971}" type="slidenum">
              <a:t>50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"/>
          <p:cNvSpPr/>
          <p:nvPr/>
        </p:nvSpPr>
        <p:spPr>
          <a:xfrm>
            <a:off x="180000" y="720000"/>
            <a:ext cx="1796400" cy="342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Problème Digit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31" name="" descr=""/>
          <p:cNvPicPr/>
          <p:nvPr/>
        </p:nvPicPr>
        <p:blipFill>
          <a:blip r:embed="rId1"/>
          <a:stretch/>
        </p:blipFill>
        <p:spPr>
          <a:xfrm>
            <a:off x="180000" y="1351440"/>
            <a:ext cx="5802480" cy="3864960"/>
          </a:xfrm>
          <a:prstGeom prst="rect">
            <a:avLst/>
          </a:prstGeom>
          <a:ln w="0">
            <a:noFill/>
          </a:ln>
        </p:spPr>
      </p:pic>
      <p:pic>
        <p:nvPicPr>
          <p:cNvPr id="332" name="" descr=""/>
          <p:cNvPicPr/>
          <p:nvPr/>
        </p:nvPicPr>
        <p:blipFill>
          <a:blip r:embed="rId2"/>
          <a:stretch/>
        </p:blipFill>
        <p:spPr>
          <a:xfrm>
            <a:off x="6120000" y="1440000"/>
            <a:ext cx="2754360" cy="2106720"/>
          </a:xfrm>
          <a:prstGeom prst="rect">
            <a:avLst/>
          </a:prstGeom>
          <a:ln w="0">
            <a:noFill/>
          </a:ln>
        </p:spPr>
      </p:pic>
      <p:sp>
        <p:nvSpPr>
          <p:cNvPr id="333" name=""/>
          <p:cNvSpPr/>
          <p:nvPr/>
        </p:nvSpPr>
        <p:spPr>
          <a:xfrm>
            <a:off x="8690760" y="6414480"/>
            <a:ext cx="666000" cy="422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08C6EF0C-E050-4674-9DBF-0B4A382D4B3D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EF00D55-BBD7-4AF3-8758-CD39BE263776}" type="slidenum">
              <a:t>51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"/>
          <p:cNvSpPr/>
          <p:nvPr/>
        </p:nvSpPr>
        <p:spPr>
          <a:xfrm>
            <a:off x="0" y="581760"/>
            <a:ext cx="6476400" cy="854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Clean avec max=0.95 (retire les termes apparaissant dans plus de 95 % des textes)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35" name="" descr=""/>
          <p:cNvPicPr/>
          <p:nvPr/>
        </p:nvPicPr>
        <p:blipFill>
          <a:blip r:embed="rId1"/>
          <a:stretch/>
        </p:blipFill>
        <p:spPr>
          <a:xfrm>
            <a:off x="1110960" y="1260000"/>
            <a:ext cx="6968880" cy="4385520"/>
          </a:xfrm>
          <a:prstGeom prst="rect">
            <a:avLst/>
          </a:prstGeom>
          <a:ln w="0">
            <a:noFill/>
          </a:ln>
        </p:spPr>
      </p:pic>
      <p:sp>
        <p:nvSpPr>
          <p:cNvPr id="336" name=""/>
          <p:cNvSpPr/>
          <p:nvPr/>
        </p:nvSpPr>
        <p:spPr>
          <a:xfrm>
            <a:off x="8640000" y="6414480"/>
            <a:ext cx="666000" cy="422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780C845E-09A5-4632-A4A6-7D3D9BF4BADC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99BC6D8-23CE-45F5-8128-3F87EF9BE0FF}" type="slidenum">
              <a:t>52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"/>
          <p:cNvSpPr/>
          <p:nvPr/>
        </p:nvSpPr>
        <p:spPr>
          <a:xfrm>
            <a:off x="0" y="581760"/>
            <a:ext cx="2156400" cy="342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Idées/Propositions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38" name="" descr=""/>
          <p:cNvPicPr/>
          <p:nvPr/>
        </p:nvPicPr>
        <p:blipFill>
          <a:blip r:embed="rId1"/>
          <a:stretch/>
        </p:blipFill>
        <p:spPr>
          <a:xfrm>
            <a:off x="540000" y="1023120"/>
            <a:ext cx="5511240" cy="3653280"/>
          </a:xfrm>
          <a:prstGeom prst="rect">
            <a:avLst/>
          </a:prstGeom>
          <a:ln w="0">
            <a:noFill/>
          </a:ln>
        </p:spPr>
      </p:pic>
      <p:pic>
        <p:nvPicPr>
          <p:cNvPr id="339" name="" descr=""/>
          <p:cNvPicPr/>
          <p:nvPr/>
        </p:nvPicPr>
        <p:blipFill>
          <a:blip r:embed="rId2"/>
          <a:stretch/>
        </p:blipFill>
        <p:spPr>
          <a:xfrm>
            <a:off x="2606040" y="4860000"/>
            <a:ext cx="5310360" cy="1076400"/>
          </a:xfrm>
          <a:prstGeom prst="rect">
            <a:avLst/>
          </a:prstGeom>
          <a:ln w="0">
            <a:noFill/>
          </a:ln>
        </p:spPr>
      </p:pic>
      <p:sp>
        <p:nvSpPr>
          <p:cNvPr id="340" name=""/>
          <p:cNvSpPr/>
          <p:nvPr/>
        </p:nvSpPr>
        <p:spPr>
          <a:xfrm>
            <a:off x="8690760" y="6432480"/>
            <a:ext cx="666000" cy="422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04838499-A51C-40B7-9B67-2FA4ECAC1589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58679E6-5E16-4F61-9463-7F5E1701A896}" type="slidenum">
              <a:t>53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1" name="" descr=""/>
          <p:cNvPicPr/>
          <p:nvPr/>
        </p:nvPicPr>
        <p:blipFill>
          <a:blip r:embed="rId1"/>
          <a:stretch/>
        </p:blipFill>
        <p:spPr>
          <a:xfrm>
            <a:off x="1150560" y="1080000"/>
            <a:ext cx="6945840" cy="4911120"/>
          </a:xfrm>
          <a:prstGeom prst="rect">
            <a:avLst/>
          </a:prstGeom>
          <a:ln w="0">
            <a:noFill/>
          </a:ln>
        </p:spPr>
      </p:pic>
      <p:sp>
        <p:nvSpPr>
          <p:cNvPr id="342" name=""/>
          <p:cNvSpPr/>
          <p:nvPr/>
        </p:nvSpPr>
        <p:spPr>
          <a:xfrm>
            <a:off x="0" y="720000"/>
            <a:ext cx="3956400" cy="356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Test avec mot distinctif d’une étude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3" name=""/>
          <p:cNvSpPr/>
          <p:nvPr/>
        </p:nvSpPr>
        <p:spPr>
          <a:xfrm>
            <a:off x="8690760" y="6432480"/>
            <a:ext cx="666000" cy="422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3D49DFFA-8C74-4129-819D-E2529C784EA5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218B2D5-2DE6-4ADE-8F75-F94709C9A4B1}" type="slidenum">
              <a:t>54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"/>
          <p:cNvSpPr/>
          <p:nvPr/>
        </p:nvSpPr>
        <p:spPr>
          <a:xfrm>
            <a:off x="180000" y="720000"/>
            <a:ext cx="1436400" cy="356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Langchain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5" name=""/>
          <p:cNvSpPr/>
          <p:nvPr/>
        </p:nvSpPr>
        <p:spPr>
          <a:xfrm>
            <a:off x="360000" y="1260000"/>
            <a:ext cx="4136400" cy="716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Json : Summary sans preprocessing + rajout des titres de chapitres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6" name=""/>
          <p:cNvSpPr/>
          <p:nvPr/>
        </p:nvSpPr>
        <p:spPr>
          <a:xfrm>
            <a:off x="540000" y="1980000"/>
            <a:ext cx="4316400" cy="854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Embedding : Hugging face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sentence-transformers/all-MiniLM-L6-v2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7" name=""/>
          <p:cNvSpPr/>
          <p:nvPr/>
        </p:nvSpPr>
        <p:spPr>
          <a:xfrm>
            <a:off x="360000" y="2637720"/>
            <a:ext cx="4568400" cy="598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Texte → vecteur dense →384 dimensions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Modèle préentrainé : 6 couches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8" name=""/>
          <p:cNvSpPr/>
          <p:nvPr/>
        </p:nvSpPr>
        <p:spPr>
          <a:xfrm>
            <a:off x="-180000" y="3240000"/>
            <a:ext cx="6296400" cy="536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Multi-head attention : mot → vecteur → mot qui l’entoure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9" name=""/>
          <p:cNvSpPr/>
          <p:nvPr/>
        </p:nvSpPr>
        <p:spPr>
          <a:xfrm>
            <a:off x="576000" y="3681720"/>
            <a:ext cx="4316400" cy="598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Normalisation + Résiduels : améliore la vitesse et ne perd pas d’informations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0" name=""/>
          <p:cNvSpPr/>
          <p:nvPr/>
        </p:nvSpPr>
        <p:spPr>
          <a:xfrm>
            <a:off x="0" y="4361760"/>
            <a:ext cx="5396400" cy="854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feed-forward (FFN) : réinterprète chaque mot individuellement, en tenant compte du contexte déjà appris.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1" name=""/>
          <p:cNvSpPr/>
          <p:nvPr/>
        </p:nvSpPr>
        <p:spPr>
          <a:xfrm>
            <a:off x="720000" y="5400000"/>
            <a:ext cx="4316400" cy="598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6 fois → Mean Pooling pour un document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2" name=""/>
          <p:cNvSpPr/>
          <p:nvPr/>
        </p:nvSpPr>
        <p:spPr>
          <a:xfrm>
            <a:off x="5868000" y="2160000"/>
            <a:ext cx="3056400" cy="356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Stockage et calcul : FAISS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3" name=""/>
          <p:cNvSpPr/>
          <p:nvPr/>
        </p:nvSpPr>
        <p:spPr>
          <a:xfrm>
            <a:off x="5904000" y="2700000"/>
            <a:ext cx="3236400" cy="2134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Facebook AI Similarity Search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Indexation des vecteurs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Résultat des embeddings stocké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Index plat / quantification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Recherche rapide de similarité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4" name=""/>
          <p:cNvSpPr/>
          <p:nvPr/>
        </p:nvSpPr>
        <p:spPr>
          <a:xfrm>
            <a:off x="8690760" y="6432480"/>
            <a:ext cx="666000" cy="422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A71CFBAB-3D4A-4C75-A124-0EC9319756CF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33D3CA6-637B-4B7B-B498-FA0E6F84A1D4}" type="slidenum">
              <a:t>55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" descr=""/>
          <p:cNvPicPr/>
          <p:nvPr/>
        </p:nvPicPr>
        <p:blipFill>
          <a:blip r:embed="rId1"/>
          <a:stretch/>
        </p:blipFill>
        <p:spPr>
          <a:xfrm>
            <a:off x="720000" y="1260000"/>
            <a:ext cx="6984000" cy="3524400"/>
          </a:xfrm>
          <a:prstGeom prst="rect">
            <a:avLst/>
          </a:prstGeom>
          <a:ln w="0">
            <a:noFill/>
          </a:ln>
        </p:spPr>
      </p:pic>
      <p:sp>
        <p:nvSpPr>
          <p:cNvPr id="356" name=""/>
          <p:cNvSpPr/>
          <p:nvPr/>
        </p:nvSpPr>
        <p:spPr>
          <a:xfrm>
            <a:off x="180000" y="720000"/>
            <a:ext cx="2696400" cy="356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Premier code : Base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7" name=""/>
          <p:cNvSpPr/>
          <p:nvPr/>
        </p:nvSpPr>
        <p:spPr>
          <a:xfrm>
            <a:off x="180000" y="5040000"/>
            <a:ext cx="4316400" cy="896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Pas trouvé mieux que FAISS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peut choisir un autre modèle que L6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8" name=""/>
          <p:cNvSpPr/>
          <p:nvPr/>
        </p:nvSpPr>
        <p:spPr>
          <a:xfrm>
            <a:off x="8690760" y="6432480"/>
            <a:ext cx="666000" cy="422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9D384860-9788-4369-A978-D459394DFF48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F39CA40-0767-4628-9A67-763BC637911A}" type="slidenum">
              <a:t>56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"/>
          <p:cNvSpPr/>
          <p:nvPr/>
        </p:nvSpPr>
        <p:spPr>
          <a:xfrm>
            <a:off x="304920" y="1191240"/>
            <a:ext cx="8691480" cy="114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500" spc="-1" strike="noStrike">
                <a:solidFill>
                  <a:srgbClr val="000000"/>
                </a:solidFill>
                <a:latin typeface="Arial"/>
              </a:rPr>
              <a:t>all-MiniLM-L6-v2 : Un modèle léger avec 6 couches.</a:t>
            </a:r>
            <a:endParaRPr b="0" lang="fr-FR" sz="15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5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500" spc="-1" strike="noStrike">
                <a:solidFill>
                  <a:srgbClr val="000000"/>
                </a:solidFill>
                <a:latin typeface="Arial"/>
              </a:rPr>
              <a:t>all-MiniLM-L12-v2 : Une version avec 12 couches.</a:t>
            </a:r>
            <a:endParaRPr b="0" lang="fr-FR" sz="15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5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500" spc="-1" strike="noStrike">
                <a:solidFill>
                  <a:srgbClr val="000000"/>
                </a:solidFill>
                <a:latin typeface="Arial"/>
              </a:rPr>
              <a:t>all-mpnet-base-v2 : Un modèle basé sur MPNet, qui est une version améliorée de BERT.</a:t>
            </a:r>
            <a:endParaRPr b="0" lang="fr-FR" sz="1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0" name=""/>
          <p:cNvSpPr/>
          <p:nvPr/>
        </p:nvSpPr>
        <p:spPr>
          <a:xfrm>
            <a:off x="1080000" y="2520000"/>
            <a:ext cx="6116400" cy="896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STS Benchmark en anglais. Ce jeu de données contient des paires de phrases annotées avec un score de similarité entre 0 et 5.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61" name="" descr=""/>
          <p:cNvPicPr/>
          <p:nvPr/>
        </p:nvPicPr>
        <p:blipFill>
          <a:blip r:embed="rId1"/>
          <a:stretch/>
        </p:blipFill>
        <p:spPr>
          <a:xfrm>
            <a:off x="1440000" y="3420000"/>
            <a:ext cx="4856400" cy="2239200"/>
          </a:xfrm>
          <a:prstGeom prst="rect">
            <a:avLst/>
          </a:prstGeom>
          <a:ln w="0">
            <a:noFill/>
          </a:ln>
        </p:spPr>
      </p:pic>
      <p:sp>
        <p:nvSpPr>
          <p:cNvPr id="362" name=""/>
          <p:cNvSpPr/>
          <p:nvPr/>
        </p:nvSpPr>
        <p:spPr>
          <a:xfrm>
            <a:off x="8690760" y="6432480"/>
            <a:ext cx="666000" cy="422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E915E6E6-67BF-419E-A371-FA4A5740E935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C56A2B9-9615-4875-96C5-84B97A8C7CE0}" type="slidenum">
              <a:t>57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3" name="" descr=""/>
          <p:cNvPicPr/>
          <p:nvPr/>
        </p:nvPicPr>
        <p:blipFill>
          <a:blip r:embed="rId1"/>
          <a:srcRect l="0" t="0" r="36300" b="0"/>
          <a:stretch/>
        </p:blipFill>
        <p:spPr>
          <a:xfrm>
            <a:off x="258120" y="1185120"/>
            <a:ext cx="3698280" cy="2771280"/>
          </a:xfrm>
          <a:prstGeom prst="rect">
            <a:avLst/>
          </a:prstGeom>
          <a:ln w="0">
            <a:noFill/>
          </a:ln>
        </p:spPr>
      </p:pic>
      <p:sp>
        <p:nvSpPr>
          <p:cNvPr id="364" name=""/>
          <p:cNvSpPr/>
          <p:nvPr/>
        </p:nvSpPr>
        <p:spPr>
          <a:xfrm>
            <a:off x="180000" y="720000"/>
            <a:ext cx="3056400" cy="536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Langchain avec mpnet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65" name="" descr=""/>
          <p:cNvPicPr/>
          <p:nvPr/>
        </p:nvPicPr>
        <p:blipFill>
          <a:blip r:embed="rId2"/>
          <a:stretch/>
        </p:blipFill>
        <p:spPr>
          <a:xfrm>
            <a:off x="4140000" y="1260000"/>
            <a:ext cx="4683240" cy="2336400"/>
          </a:xfrm>
          <a:prstGeom prst="rect">
            <a:avLst/>
          </a:prstGeom>
          <a:ln w="0">
            <a:noFill/>
          </a:ln>
        </p:spPr>
      </p:pic>
      <p:sp>
        <p:nvSpPr>
          <p:cNvPr id="366" name=""/>
          <p:cNvSpPr/>
          <p:nvPr/>
        </p:nvSpPr>
        <p:spPr>
          <a:xfrm>
            <a:off x="180000" y="4313520"/>
            <a:ext cx="8469360" cy="162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permute les positions des mots, comme dans XLNet pour l’attention.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masque certains mots, comme dans BERT.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Le modèle doit prédire les mots masqués en tenant compte de l’ordre appris via la permutation.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7" name=""/>
          <p:cNvSpPr/>
          <p:nvPr/>
        </p:nvSpPr>
        <p:spPr>
          <a:xfrm>
            <a:off x="8690760" y="6414480"/>
            <a:ext cx="666000" cy="422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3F674B87-6A35-4DC8-9B55-F5BD503CB6D1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16A4C7F-AE79-4F4E-92F4-81450E118B08}" type="slidenum">
              <a:t>58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"/>
          <p:cNvSpPr/>
          <p:nvPr/>
        </p:nvSpPr>
        <p:spPr>
          <a:xfrm>
            <a:off x="720000" y="4569840"/>
            <a:ext cx="3056760" cy="111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Problème :</a:t>
            </a:r>
            <a:br>
              <a:rPr sz="1800"/>
            </a:b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Code très simpliste, on fait tout avec des packages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9" name=""/>
          <p:cNvSpPr/>
          <p:nvPr/>
        </p:nvSpPr>
        <p:spPr>
          <a:xfrm>
            <a:off x="4680000" y="4569840"/>
            <a:ext cx="3056760" cy="136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Amélioration possible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Chunk à faire manuellement car mpnet → Coupe les phrases à 384 mots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0" name=""/>
          <p:cNvSpPr/>
          <p:nvPr/>
        </p:nvSpPr>
        <p:spPr>
          <a:xfrm>
            <a:off x="180000" y="720000"/>
            <a:ext cx="1976760" cy="356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Comparaison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1" name=""/>
          <p:cNvSpPr/>
          <p:nvPr/>
        </p:nvSpPr>
        <p:spPr>
          <a:xfrm>
            <a:off x="360000" y="1620000"/>
            <a:ext cx="2696760" cy="136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breast cancer :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TF_IDF 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/ Embedding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0.20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/ 0.44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2" name=""/>
          <p:cNvSpPr/>
          <p:nvPr/>
        </p:nvSpPr>
        <p:spPr>
          <a:xfrm>
            <a:off x="5040000" y="1620000"/>
            <a:ext cx="2696760" cy="136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lung :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TF_IDF 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/ Embedding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0.08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/ 0.38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3" name=""/>
          <p:cNvSpPr/>
          <p:nvPr/>
        </p:nvSpPr>
        <p:spPr>
          <a:xfrm>
            <a:off x="720000" y="2880000"/>
            <a:ext cx="6836760" cy="111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Embedding : Score très proche et pas vraiment descriptif (bon ou mauvais) : Améliorable sur plusieurs aspects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TF_IDF : Score un peu plus marqué + On voit les résultats concret : peu améliorables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4" name=""/>
          <p:cNvSpPr/>
          <p:nvPr/>
        </p:nvSpPr>
        <p:spPr>
          <a:xfrm>
            <a:off x="8690760" y="6414480"/>
            <a:ext cx="666000" cy="422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9BA9E459-366B-422B-9672-E592BCAA41F8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73FF36A-7722-405F-A4D9-8507EEA6C73A}" type="slidenum">
              <a:t>59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1008000" y="260280"/>
            <a:ext cx="7841160" cy="352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fr-FR" sz="2000" spc="-1" strike="noStrike">
                <a:solidFill>
                  <a:schemeClr val="lt1"/>
                </a:solidFill>
                <a:latin typeface="Century Gothic"/>
                <a:ea typeface="Verdana"/>
              </a:rPr>
              <a:t>Les fichiers TXTs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3" name=""/>
          <p:cNvSpPr/>
          <p:nvPr/>
        </p:nvSpPr>
        <p:spPr>
          <a:xfrm>
            <a:off x="360000" y="1080000"/>
            <a:ext cx="3592800" cy="53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Séparation en Français et Anglais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4" name=""/>
          <p:cNvSpPr/>
          <p:nvPr/>
        </p:nvSpPr>
        <p:spPr>
          <a:xfrm>
            <a:off x="4680000" y="1080000"/>
            <a:ext cx="3592800" cy="71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Travail uniquement sur les textes Anglais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5" name=""/>
          <p:cNvSpPr/>
          <p:nvPr/>
        </p:nvSpPr>
        <p:spPr>
          <a:xfrm>
            <a:off x="380880" y="2257920"/>
            <a:ext cx="8431920" cy="1874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Détection de la langue grâce à un package : langdetect 1.0.9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prend une partie du texte au milieu du documents pour ne pas fausser les résultats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detect_langs(text[5000:20000])[0]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Vérification manuelle des résultats : 100 % de réussite sur 41 documents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6" name=""/>
          <p:cNvSpPr/>
          <p:nvPr/>
        </p:nvSpPr>
        <p:spPr>
          <a:xfrm>
            <a:off x="360000" y="4500000"/>
            <a:ext cx="7912800" cy="107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Sortie brouillons du texte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Saut de lignes aléatoires, un mot par lignes, récupération des tableaux, etc.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7" name=""/>
          <p:cNvSpPr/>
          <p:nvPr/>
        </p:nvSpPr>
        <p:spPr>
          <a:xfrm>
            <a:off x="8820360" y="6431040"/>
            <a:ext cx="374040" cy="422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C1230D93-509A-45A9-9FDB-A8799B658564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6BAE21C-5018-40B9-A0C6-4C4CB40F60BE}" type="slidenum">
              <a:t>6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"/>
          <p:cNvSpPr/>
          <p:nvPr/>
        </p:nvSpPr>
        <p:spPr>
          <a:xfrm>
            <a:off x="1260000" y="1980000"/>
            <a:ext cx="6473160" cy="348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8000" spc="-1" strike="noStrike">
                <a:solidFill>
                  <a:srgbClr val="000000"/>
                </a:solidFill>
                <a:latin typeface="Arial"/>
                <a:ea typeface="DejaVu Sans"/>
              </a:rPr>
              <a:t>SECTION 6 :</a:t>
            </a:r>
            <a:br>
              <a:rPr sz="8000"/>
            </a:br>
            <a:r>
              <a:rPr b="0" lang="fr-FR" sz="8000" spc="-1" strike="noStrike">
                <a:solidFill>
                  <a:srgbClr val="000000"/>
                </a:solidFill>
                <a:latin typeface="Arial"/>
                <a:ea typeface="DejaVu Sans"/>
              </a:rPr>
              <a:t>16/05</a:t>
            </a:r>
            <a:endParaRPr b="0" lang="fr-FR" sz="8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6" name=""/>
          <p:cNvSpPr/>
          <p:nvPr/>
        </p:nvSpPr>
        <p:spPr>
          <a:xfrm>
            <a:off x="8474760" y="6432480"/>
            <a:ext cx="666000" cy="422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A9D72A9A-99BA-407D-957C-C4C90D0007F5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B6811E8-5BBC-45CF-92AF-45CB26D6047D}" type="slidenum">
              <a:t>60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"/>
          <p:cNvSpPr/>
          <p:nvPr/>
        </p:nvSpPr>
        <p:spPr>
          <a:xfrm>
            <a:off x="8691120" y="6432840"/>
            <a:ext cx="666000" cy="422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466C802F-6406-46D4-ACA3-E9B86046DB88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8" name=""/>
          <p:cNvSpPr/>
          <p:nvPr/>
        </p:nvSpPr>
        <p:spPr>
          <a:xfrm>
            <a:off x="180000" y="720000"/>
            <a:ext cx="1797120" cy="357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Transformation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9" name=""/>
          <p:cNvSpPr/>
          <p:nvPr/>
        </p:nvSpPr>
        <p:spPr>
          <a:xfrm>
            <a:off x="271440" y="2594160"/>
            <a:ext cx="4856760" cy="75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Amélioration du frontend :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Affichage sur 2 colonnes avec titres sections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0" name=""/>
          <p:cNvSpPr/>
          <p:nvPr/>
        </p:nvSpPr>
        <p:spPr>
          <a:xfrm>
            <a:off x="5400000" y="1260000"/>
            <a:ext cx="2697120" cy="537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Preprocessed Requête :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= Texte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1" name=""/>
          <p:cNvSpPr/>
          <p:nvPr/>
        </p:nvSpPr>
        <p:spPr>
          <a:xfrm>
            <a:off x="5544000" y="2160000"/>
            <a:ext cx="3597120" cy="717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Score :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Passage à une échelle sur 100 %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2" name=""/>
          <p:cNvSpPr/>
          <p:nvPr/>
        </p:nvSpPr>
        <p:spPr>
          <a:xfrm>
            <a:off x="266760" y="1260000"/>
            <a:ext cx="4410360" cy="1257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Summary Propre :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Retravail sur les sections du Summary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Retirer : Clinical Sites,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Sponsor, etc...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3" name=""/>
          <p:cNvSpPr/>
          <p:nvPr/>
        </p:nvSpPr>
        <p:spPr>
          <a:xfrm>
            <a:off x="8690760" y="6683760"/>
            <a:ext cx="666000" cy="422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5060B497-5F1D-4480-ACE4-9255D2EE6F33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84" name="" descr=""/>
          <p:cNvPicPr/>
          <p:nvPr/>
        </p:nvPicPr>
        <p:blipFill>
          <a:blip r:embed="rId1"/>
          <a:stretch/>
        </p:blipFill>
        <p:spPr>
          <a:xfrm>
            <a:off x="5901480" y="2799000"/>
            <a:ext cx="3095640" cy="2958120"/>
          </a:xfrm>
          <a:prstGeom prst="rect">
            <a:avLst/>
          </a:prstGeom>
          <a:ln w="0">
            <a:noFill/>
          </a:ln>
        </p:spPr>
      </p:pic>
      <p:pic>
        <p:nvPicPr>
          <p:cNvPr id="385" name="" descr=""/>
          <p:cNvPicPr/>
          <p:nvPr/>
        </p:nvPicPr>
        <p:blipFill>
          <a:blip r:embed="rId2"/>
          <a:stretch/>
        </p:blipFill>
        <p:spPr>
          <a:xfrm>
            <a:off x="25200" y="3285000"/>
            <a:ext cx="5731920" cy="1356120"/>
          </a:xfrm>
          <a:prstGeom prst="rect">
            <a:avLst/>
          </a:prstGeom>
          <a:ln w="0">
            <a:noFill/>
          </a:ln>
        </p:spPr>
      </p:pic>
      <p:sp>
        <p:nvSpPr>
          <p:cNvPr id="386" name=""/>
          <p:cNvSpPr/>
          <p:nvPr/>
        </p:nvSpPr>
        <p:spPr>
          <a:xfrm>
            <a:off x="222840" y="5040000"/>
            <a:ext cx="4856760" cy="75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Réécriture des fonctions dense/sparse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Chargement des JSON proprement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8B42B18-F2B6-404A-AA5A-3A7D11EFFB88}" type="slidenum">
              <a:t>61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"/>
          <p:cNvSpPr/>
          <p:nvPr/>
        </p:nvSpPr>
        <p:spPr>
          <a:xfrm>
            <a:off x="8691120" y="6432840"/>
            <a:ext cx="666000" cy="422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E9602EBE-1288-42C5-AB97-CC2F04ADF487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8" name=""/>
          <p:cNvSpPr/>
          <p:nvPr/>
        </p:nvSpPr>
        <p:spPr>
          <a:xfrm>
            <a:off x="180000" y="720000"/>
            <a:ext cx="3417120" cy="717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Mise au propre des codes : 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Commentaires + Arborescence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89" name="" descr=""/>
          <p:cNvPicPr/>
          <p:nvPr/>
        </p:nvPicPr>
        <p:blipFill>
          <a:blip r:embed="rId1"/>
          <a:stretch/>
        </p:blipFill>
        <p:spPr>
          <a:xfrm>
            <a:off x="298440" y="1332000"/>
            <a:ext cx="8554680" cy="4744080"/>
          </a:xfrm>
          <a:prstGeom prst="rect">
            <a:avLst/>
          </a:prstGeom>
          <a:ln w="0">
            <a:noFill/>
          </a:ln>
        </p:spPr>
      </p:pic>
      <p:sp>
        <p:nvSpPr>
          <p:cNvPr id="390" name=""/>
          <p:cNvSpPr/>
          <p:nvPr/>
        </p:nvSpPr>
        <p:spPr>
          <a:xfrm>
            <a:off x="5544000" y="729720"/>
            <a:ext cx="3597120" cy="599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Amélioration potentielle des Vectorizer.py (poubelle)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2A2AC0F-BE9A-4AC8-8101-A7454B0D1876}" type="slidenum">
              <a:t>62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"/>
          <p:cNvSpPr/>
          <p:nvPr/>
        </p:nvSpPr>
        <p:spPr>
          <a:xfrm>
            <a:off x="8691120" y="6432840"/>
            <a:ext cx="666000" cy="422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182A693E-A318-4A86-925B-4037CB9BB4D6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2" name=""/>
          <p:cNvSpPr/>
          <p:nvPr/>
        </p:nvSpPr>
        <p:spPr>
          <a:xfrm>
            <a:off x="180000" y="720000"/>
            <a:ext cx="3237120" cy="537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Calcul de l’embedding dense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3" name=""/>
          <p:cNvSpPr/>
          <p:nvPr/>
        </p:nvSpPr>
        <p:spPr>
          <a:xfrm>
            <a:off x="180000" y="1368000"/>
            <a:ext cx="8637120" cy="537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Similarité entre requête et chaque section : On prend le max pour top_k étude (10)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4" name=""/>
          <p:cNvSpPr/>
          <p:nvPr/>
        </p:nvSpPr>
        <p:spPr>
          <a:xfrm>
            <a:off x="161280" y="1899360"/>
            <a:ext cx="3075840" cy="437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affiche le score trouvé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95" name="" descr=""/>
          <p:cNvPicPr/>
          <p:nvPr/>
        </p:nvPicPr>
        <p:blipFill>
          <a:blip r:embed="rId1"/>
          <a:stretch/>
        </p:blipFill>
        <p:spPr>
          <a:xfrm>
            <a:off x="180000" y="2340000"/>
            <a:ext cx="5765400" cy="469080"/>
          </a:xfrm>
          <a:prstGeom prst="rect">
            <a:avLst/>
          </a:prstGeom>
          <a:ln w="0">
            <a:noFill/>
          </a:ln>
        </p:spPr>
      </p:pic>
      <p:sp>
        <p:nvSpPr>
          <p:cNvPr id="396" name=""/>
          <p:cNvSpPr/>
          <p:nvPr/>
        </p:nvSpPr>
        <p:spPr>
          <a:xfrm>
            <a:off x="360000" y="3060000"/>
            <a:ext cx="8457120" cy="717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Problème : les résultats retournés par la recherche dense ne semblent pas  toujours pertinents, des phrases peu similaires à la requête apparaissent.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7" name=""/>
          <p:cNvSpPr/>
          <p:nvPr/>
        </p:nvSpPr>
        <p:spPr>
          <a:xfrm>
            <a:off x="360000" y="3780000"/>
            <a:ext cx="6117120" cy="537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Travailler le chunking des sections (trop grande = coupée)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8" name=""/>
          <p:cNvSpPr/>
          <p:nvPr/>
        </p:nvSpPr>
        <p:spPr>
          <a:xfrm>
            <a:off x="360000" y="4356000"/>
            <a:ext cx="8457120" cy="68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Actuellement : Découpage par section et redécoupage si phrase trop grandes (&gt;384 tokens)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85C768E-F710-4E1B-8BC3-DCD209DD0BFF}" type="slidenum">
              <a:t>63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"/>
          <p:cNvSpPr/>
          <p:nvPr/>
        </p:nvSpPr>
        <p:spPr>
          <a:xfrm>
            <a:off x="8691120" y="6432840"/>
            <a:ext cx="666000" cy="422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6B271E88-D233-4172-8BDF-403B9F03D096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0" name=""/>
          <p:cNvSpPr/>
          <p:nvPr/>
        </p:nvSpPr>
        <p:spPr>
          <a:xfrm>
            <a:off x="180000" y="720000"/>
            <a:ext cx="1077120" cy="357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Chunk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1" name=""/>
          <p:cNvSpPr/>
          <p:nvPr/>
        </p:nvSpPr>
        <p:spPr>
          <a:xfrm>
            <a:off x="360000" y="1260000"/>
            <a:ext cx="2337120" cy="599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1. Sections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Utilisé de base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2" name=""/>
          <p:cNvSpPr/>
          <p:nvPr/>
        </p:nvSpPr>
        <p:spPr>
          <a:xfrm>
            <a:off x="360000" y="2165760"/>
            <a:ext cx="2877120" cy="85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2. Fusion de toutes les sections : Découpage par max_tokens (384)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3" name=""/>
          <p:cNvSpPr/>
          <p:nvPr/>
        </p:nvSpPr>
        <p:spPr>
          <a:xfrm>
            <a:off x="324000" y="3669840"/>
            <a:ext cx="2877120" cy="11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3. Fusion de toutes les sections : Découpage par max_tokens (384) et sémantique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4" name=""/>
          <p:cNvSpPr/>
          <p:nvPr/>
        </p:nvSpPr>
        <p:spPr>
          <a:xfrm>
            <a:off x="324000" y="4998600"/>
            <a:ext cx="3489120" cy="11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1. → 4. Regroupement des sections trop petits + Chunk les trop grands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Garde les titres en metadata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5" name=""/>
          <p:cNvSpPr/>
          <p:nvPr/>
        </p:nvSpPr>
        <p:spPr>
          <a:xfrm>
            <a:off x="2700000" y="1440000"/>
            <a:ext cx="1980000" cy="36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-45000" bIns="-4500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06" name=""/>
          <p:cNvSpPr/>
          <p:nvPr/>
        </p:nvSpPr>
        <p:spPr>
          <a:xfrm>
            <a:off x="4860000" y="1022760"/>
            <a:ext cx="3417120" cy="85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Parfois trop grand ou trop petit, on perd de l’infos, ça crée de fausses similarités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7" name=""/>
          <p:cNvSpPr/>
          <p:nvPr/>
        </p:nvSpPr>
        <p:spPr>
          <a:xfrm>
            <a:off x="3240000" y="2628000"/>
            <a:ext cx="1800000" cy="36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-45000" bIns="-4500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08" name=""/>
          <p:cNvSpPr/>
          <p:nvPr/>
        </p:nvSpPr>
        <p:spPr>
          <a:xfrm>
            <a:off x="5220000" y="2160000"/>
            <a:ext cx="3057120" cy="11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Perte des informations, phrases découpés aléatoirement. Les phrases perdent leur sens.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9" name=""/>
          <p:cNvSpPr/>
          <p:nvPr/>
        </p:nvSpPr>
        <p:spPr>
          <a:xfrm>
            <a:off x="3708000" y="5508000"/>
            <a:ext cx="1440000" cy="36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-45000" bIns="-4500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10" name=""/>
          <p:cNvSpPr/>
          <p:nvPr/>
        </p:nvSpPr>
        <p:spPr>
          <a:xfrm>
            <a:off x="3240000" y="4140000"/>
            <a:ext cx="1800000" cy="36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-45000" bIns="-4500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11" name=""/>
          <p:cNvSpPr/>
          <p:nvPr/>
        </p:nvSpPr>
        <p:spPr>
          <a:xfrm>
            <a:off x="5220000" y="3565800"/>
            <a:ext cx="3057120" cy="11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Plutôt bien, 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Phrases assez longues,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ça risque d’être compliqué de voir la similarité.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2" name=""/>
          <p:cNvSpPr/>
          <p:nvPr/>
        </p:nvSpPr>
        <p:spPr>
          <a:xfrm>
            <a:off x="5220000" y="5040000"/>
            <a:ext cx="3417120" cy="85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Meilleure version que la 1, on garde le système de titre pour voir la similarité.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39B0747-3E91-44D8-AEE8-F1F19BC935BA}" type="slidenum">
              <a:t>64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"/>
          <p:cNvSpPr/>
          <p:nvPr/>
        </p:nvSpPr>
        <p:spPr>
          <a:xfrm>
            <a:off x="1260000" y="1980000"/>
            <a:ext cx="6473160" cy="348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8000" spc="-1" strike="noStrike">
                <a:solidFill>
                  <a:srgbClr val="000000"/>
                </a:solidFill>
                <a:latin typeface="Arial"/>
                <a:ea typeface="DejaVu Sans"/>
              </a:rPr>
              <a:t>SECTION 7 :</a:t>
            </a:r>
            <a:br>
              <a:rPr sz="8000"/>
            </a:br>
            <a:r>
              <a:rPr b="0" lang="fr-FR" sz="8000" spc="-1" strike="noStrike">
                <a:solidFill>
                  <a:srgbClr val="000000"/>
                </a:solidFill>
                <a:latin typeface="Arial"/>
                <a:ea typeface="DejaVu Sans"/>
              </a:rPr>
              <a:t>23/05</a:t>
            </a:r>
            <a:endParaRPr b="0" lang="fr-FR" sz="8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4" name=""/>
          <p:cNvSpPr/>
          <p:nvPr/>
        </p:nvSpPr>
        <p:spPr>
          <a:xfrm>
            <a:off x="8654760" y="6432480"/>
            <a:ext cx="522720" cy="422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950FAED6-5DB9-46ED-888A-4EC20B8F2B18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1A00D89-BC13-4DCC-A4D4-0930124DAD10}" type="slidenum">
              <a:t>65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"/>
          <p:cNvSpPr/>
          <p:nvPr/>
        </p:nvSpPr>
        <p:spPr>
          <a:xfrm>
            <a:off x="360000" y="900000"/>
            <a:ext cx="2697480" cy="357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TF_IDF_SearchEngine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6" name=""/>
          <p:cNvSpPr/>
          <p:nvPr/>
        </p:nvSpPr>
        <p:spPr>
          <a:xfrm>
            <a:off x="720000" y="1620000"/>
            <a:ext cx="7737480" cy="537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a enlevé toute la partie dense embedding pour ne garder que le sparse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7" name=""/>
          <p:cNvSpPr/>
          <p:nvPr/>
        </p:nvSpPr>
        <p:spPr>
          <a:xfrm>
            <a:off x="180000" y="2160000"/>
            <a:ext cx="4317480" cy="1623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+ légère amélioration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 Afficher top 3 mots de chaque étude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 Téléchargement des documents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 Changement du titre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- 20 premiers documents (avant 10)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 Ajout de certains acronymes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8" name=""/>
          <p:cNvSpPr/>
          <p:nvPr/>
        </p:nvSpPr>
        <p:spPr>
          <a:xfrm>
            <a:off x="2340000" y="3960000"/>
            <a:ext cx="1080000" cy="54000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19" name=""/>
          <p:cNvSpPr/>
          <p:nvPr/>
        </p:nvSpPr>
        <p:spPr>
          <a:xfrm flipH="1">
            <a:off x="4140000" y="2160000"/>
            <a:ext cx="1620000" cy="234000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20" name=""/>
          <p:cNvSpPr/>
          <p:nvPr/>
        </p:nvSpPr>
        <p:spPr>
          <a:xfrm>
            <a:off x="1260000" y="4680000"/>
            <a:ext cx="4677480" cy="599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Présentation propre du moteur de recherche à Clotilde Chaix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1" name=""/>
          <p:cNvSpPr/>
          <p:nvPr/>
        </p:nvSpPr>
        <p:spPr>
          <a:xfrm>
            <a:off x="8618760" y="6415200"/>
            <a:ext cx="522720" cy="422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8F5740C9-7D4C-4FD3-873E-C1B780BBBCCE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A9AF7C6-9F34-42F6-973C-D7922C9AB622}" type="slidenum">
              <a:t>66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"/>
          <p:cNvSpPr/>
          <p:nvPr/>
        </p:nvSpPr>
        <p:spPr>
          <a:xfrm>
            <a:off x="0" y="720000"/>
            <a:ext cx="5217480" cy="357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Liste d’améliorations envisagé par importance :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3" name=""/>
          <p:cNvSpPr/>
          <p:nvPr/>
        </p:nvSpPr>
        <p:spPr>
          <a:xfrm>
            <a:off x="180000" y="1800000"/>
            <a:ext cx="4677480" cy="239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...-… : garder les mots entre -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Ajout d’un système OR et AND (déjà)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Augmenter taille de la BDD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Possibilité de choisir Section dans la recherche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Mot incomplet avec * (ABSTR*)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Ajouter Nom de l’étude dans la recherche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Lister proprement le Preprocessing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Bug (Crohn) (Lemming)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4" name=""/>
          <p:cNvSpPr/>
          <p:nvPr/>
        </p:nvSpPr>
        <p:spPr>
          <a:xfrm>
            <a:off x="180000" y="1440000"/>
            <a:ext cx="3597480" cy="357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Importance 1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5" name=""/>
          <p:cNvSpPr/>
          <p:nvPr/>
        </p:nvSpPr>
        <p:spPr>
          <a:xfrm>
            <a:off x="4680000" y="1440000"/>
            <a:ext cx="3597480" cy="357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Importance 2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6" name=""/>
          <p:cNvSpPr/>
          <p:nvPr/>
        </p:nvSpPr>
        <p:spPr>
          <a:xfrm>
            <a:off x="4680000" y="1821960"/>
            <a:ext cx="4461480" cy="2135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Faute de frappe + Synonyme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Système de recherche sur les chiffres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Synthèse Graphique après recherche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Règles code python propre (Testing, Linting,…)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7" name=""/>
          <p:cNvSpPr/>
          <p:nvPr/>
        </p:nvSpPr>
        <p:spPr>
          <a:xfrm>
            <a:off x="2880000" y="4500000"/>
            <a:ext cx="2157480" cy="357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Optionnel ?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8" name=""/>
          <p:cNvSpPr/>
          <p:nvPr/>
        </p:nvSpPr>
        <p:spPr>
          <a:xfrm>
            <a:off x="2340000" y="4860000"/>
            <a:ext cx="3237480" cy="1111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Traduction envisagée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Amélioration des noms de molécules (lemming)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9" name=""/>
          <p:cNvSpPr/>
          <p:nvPr/>
        </p:nvSpPr>
        <p:spPr>
          <a:xfrm>
            <a:off x="8726760" y="6361200"/>
            <a:ext cx="522720" cy="422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2CE6B521-1175-43A2-AD94-65D416FFD532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0CC90EF-FAEA-4A97-B3BC-81A30B85D877}" type="slidenum">
              <a:t>67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"/>
          <p:cNvSpPr/>
          <p:nvPr/>
        </p:nvSpPr>
        <p:spPr>
          <a:xfrm>
            <a:off x="180000" y="720000"/>
            <a:ext cx="2337480" cy="357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Liste Preprocessing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31" name="" descr=""/>
          <p:cNvPicPr/>
          <p:nvPr/>
        </p:nvPicPr>
        <p:blipFill>
          <a:blip r:embed="rId1"/>
          <a:stretch/>
        </p:blipFill>
        <p:spPr>
          <a:xfrm>
            <a:off x="2907000" y="618480"/>
            <a:ext cx="5910480" cy="5499000"/>
          </a:xfrm>
          <a:prstGeom prst="rect">
            <a:avLst/>
          </a:prstGeom>
          <a:ln w="0">
            <a:noFill/>
          </a:ln>
        </p:spPr>
      </p:pic>
      <p:sp>
        <p:nvSpPr>
          <p:cNvPr id="432" name=""/>
          <p:cNvSpPr/>
          <p:nvPr/>
        </p:nvSpPr>
        <p:spPr>
          <a:xfrm>
            <a:off x="72000" y="1260000"/>
            <a:ext cx="2697480" cy="4695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Liste 95 % du TFIDF + Mots Bannis 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-informed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-inclusion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-period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-risk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-participation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-total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-year / month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-primary / secondary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-consent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-phase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+digit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-Patient(s)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-study(ies)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-treatment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-trial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-clinical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3" name=""/>
          <p:cNvSpPr/>
          <p:nvPr/>
        </p:nvSpPr>
        <p:spPr>
          <a:xfrm>
            <a:off x="8690760" y="6413760"/>
            <a:ext cx="522720" cy="422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A5E0B302-0566-462A-8359-E1842A06D053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6275B16-8E44-4A5C-8BCD-C77BAC7BF89C}" type="slidenum">
              <a:t>68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"/>
          <p:cNvSpPr/>
          <p:nvPr/>
        </p:nvSpPr>
        <p:spPr>
          <a:xfrm>
            <a:off x="180000" y="720000"/>
            <a:ext cx="2877480" cy="357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Augmentation Taille BDD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5" name=""/>
          <p:cNvSpPr/>
          <p:nvPr/>
        </p:nvSpPr>
        <p:spPr>
          <a:xfrm>
            <a:off x="180000" y="1260000"/>
            <a:ext cx="5217480" cy="1437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Liste pdf à grandir : 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37 PDF de base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-Majorité déjà présente dans les docx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-Certains FR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-Reste 7 (dont 1 qui ne marche pas pour l’instant)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6" name=""/>
          <p:cNvSpPr/>
          <p:nvPr/>
        </p:nvSpPr>
        <p:spPr>
          <a:xfrm>
            <a:off x="180000" y="2880000"/>
            <a:ext cx="1977480" cy="357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Mot incomplet : *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37" name="" descr=""/>
          <p:cNvPicPr/>
          <p:nvPr/>
        </p:nvPicPr>
        <p:blipFill>
          <a:blip r:embed="rId1"/>
          <a:stretch/>
        </p:blipFill>
        <p:spPr>
          <a:xfrm>
            <a:off x="180000" y="3240000"/>
            <a:ext cx="6622920" cy="578520"/>
          </a:xfrm>
          <a:prstGeom prst="rect">
            <a:avLst/>
          </a:prstGeom>
          <a:ln w="0">
            <a:noFill/>
          </a:ln>
        </p:spPr>
      </p:pic>
      <p:sp>
        <p:nvSpPr>
          <p:cNvPr id="438" name=""/>
          <p:cNvSpPr/>
          <p:nvPr/>
        </p:nvSpPr>
        <p:spPr>
          <a:xfrm>
            <a:off x="1440000" y="4116600"/>
            <a:ext cx="1257480" cy="357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Lemming :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9" name=""/>
          <p:cNvSpPr/>
          <p:nvPr/>
        </p:nvSpPr>
        <p:spPr>
          <a:xfrm>
            <a:off x="431280" y="4513320"/>
            <a:ext cx="2266200" cy="344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WordNetLemmatizer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40" name="" descr=""/>
          <p:cNvPicPr/>
          <p:nvPr/>
        </p:nvPicPr>
        <p:blipFill>
          <a:blip r:embed="rId2"/>
          <a:stretch/>
        </p:blipFill>
        <p:spPr>
          <a:xfrm>
            <a:off x="2700000" y="4062960"/>
            <a:ext cx="3479760" cy="2054520"/>
          </a:xfrm>
          <a:prstGeom prst="rect">
            <a:avLst/>
          </a:prstGeom>
          <a:ln w="0">
            <a:noFill/>
          </a:ln>
        </p:spPr>
      </p:pic>
      <p:sp>
        <p:nvSpPr>
          <p:cNvPr id="441" name=""/>
          <p:cNvSpPr/>
          <p:nvPr/>
        </p:nvSpPr>
        <p:spPr>
          <a:xfrm>
            <a:off x="8726760" y="6377760"/>
            <a:ext cx="522720" cy="422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E8EB0538-DA1C-452D-B64A-225D698C4894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2" name=""/>
          <p:cNvSpPr/>
          <p:nvPr/>
        </p:nvSpPr>
        <p:spPr>
          <a:xfrm>
            <a:off x="6840000" y="612000"/>
            <a:ext cx="2481480" cy="357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Idée Choisir Sections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3" name=""/>
          <p:cNvSpPr/>
          <p:nvPr/>
        </p:nvSpPr>
        <p:spPr>
          <a:xfrm>
            <a:off x="5760000" y="972000"/>
            <a:ext cx="933480" cy="343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JSON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4" name=""/>
          <p:cNvSpPr/>
          <p:nvPr/>
        </p:nvSpPr>
        <p:spPr>
          <a:xfrm>
            <a:off x="5400000" y="1980000"/>
            <a:ext cx="3597480" cy="419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Faire CheckBox par Titre_Section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5" name=""/>
          <p:cNvSpPr/>
          <p:nvPr/>
        </p:nvSpPr>
        <p:spPr>
          <a:xfrm>
            <a:off x="5760000" y="1260000"/>
            <a:ext cx="3597480" cy="599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OBJECTIVES :{sections},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STAT : {sections},...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CC18162-FC40-44B8-9D25-5A6F818918D0}" type="slidenum">
              <a:t>69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1008000" y="260280"/>
            <a:ext cx="7841160" cy="352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fr-FR" sz="2400" spc="-1" strike="noStrike">
                <a:solidFill>
                  <a:schemeClr val="lt1"/>
                </a:solidFill>
                <a:latin typeface="Arial"/>
                <a:ea typeface="Verdana"/>
              </a:rPr>
              <a:t>Répartition des documents</a:t>
            </a: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9" name="Espace réservé du contenu 2"/>
          <p:cNvSpPr/>
          <p:nvPr/>
        </p:nvSpPr>
        <p:spPr>
          <a:xfrm>
            <a:off x="611640" y="1412640"/>
            <a:ext cx="7841160" cy="431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ct val="100000"/>
              </a:lnSpc>
              <a:spcBef>
                <a:spcPts val="1500"/>
              </a:spcBef>
              <a:spcAft>
                <a:spcPts val="1001"/>
              </a:spcAft>
            </a:pPr>
            <a:endParaRPr b="0" lang="fr-FR" sz="13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spcBef>
                <a:spcPts val="1500"/>
              </a:spcBef>
              <a:spcAft>
                <a:spcPts val="1001"/>
              </a:spcAft>
            </a:pPr>
            <a:endParaRPr b="0" lang="fr-FR" sz="11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spcAft>
                <a:spcPts val="1199"/>
              </a:spcAft>
            </a:pPr>
            <a:endParaRPr b="0" lang="fr-FR" sz="11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spcAft>
                <a:spcPts val="1199"/>
              </a:spcAft>
            </a:pPr>
            <a:endParaRPr b="0" lang="fr-FR" sz="11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spcBef>
                <a:spcPts val="1500"/>
              </a:spcBef>
              <a:spcAft>
                <a:spcPts val="1001"/>
              </a:spcAft>
              <a:tabLst>
                <a:tab algn="l" pos="0"/>
              </a:tabLst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40" name="" descr=""/>
          <p:cNvPicPr/>
          <p:nvPr/>
        </p:nvPicPr>
        <p:blipFill>
          <a:blip r:embed="rId1"/>
          <a:stretch/>
        </p:blipFill>
        <p:spPr>
          <a:xfrm>
            <a:off x="0" y="1412640"/>
            <a:ext cx="4885200" cy="3800160"/>
          </a:xfrm>
          <a:prstGeom prst="rect">
            <a:avLst/>
          </a:prstGeom>
          <a:ln w="0">
            <a:noFill/>
          </a:ln>
        </p:spPr>
      </p:pic>
      <p:pic>
        <p:nvPicPr>
          <p:cNvPr id="141" name="" descr=""/>
          <p:cNvPicPr/>
          <p:nvPr/>
        </p:nvPicPr>
        <p:blipFill>
          <a:blip r:embed="rId2"/>
          <a:stretch/>
        </p:blipFill>
        <p:spPr>
          <a:xfrm>
            <a:off x="4839480" y="1260000"/>
            <a:ext cx="4153320" cy="4105440"/>
          </a:xfrm>
          <a:prstGeom prst="rect">
            <a:avLst/>
          </a:prstGeom>
          <a:ln w="0">
            <a:noFill/>
          </a:ln>
        </p:spPr>
      </p:pic>
      <p:sp>
        <p:nvSpPr>
          <p:cNvPr id="142" name=""/>
          <p:cNvSpPr/>
          <p:nvPr/>
        </p:nvSpPr>
        <p:spPr>
          <a:xfrm>
            <a:off x="8820360" y="6431040"/>
            <a:ext cx="374040" cy="422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C78D382B-0FA3-48D1-9C7B-C705C6ADCE8A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"/>
          <p:cNvSpPr/>
          <p:nvPr/>
        </p:nvSpPr>
        <p:spPr>
          <a:xfrm>
            <a:off x="1260000" y="1980000"/>
            <a:ext cx="6473160" cy="348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8000" spc="-1" strike="noStrike">
                <a:solidFill>
                  <a:srgbClr val="000000"/>
                </a:solidFill>
                <a:latin typeface="Arial"/>
                <a:ea typeface="DejaVu Sans"/>
              </a:rPr>
              <a:t>SECTION 8 :</a:t>
            </a:r>
            <a:br>
              <a:rPr sz="8000"/>
            </a:br>
            <a:r>
              <a:rPr b="0" lang="fr-FR" sz="8000" spc="-1" strike="noStrike">
                <a:solidFill>
                  <a:srgbClr val="000000"/>
                </a:solidFill>
                <a:latin typeface="Arial"/>
                <a:ea typeface="DejaVu Sans"/>
              </a:rPr>
              <a:t>02/06</a:t>
            </a:r>
            <a:endParaRPr b="0" lang="fr-FR" sz="8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7" name=""/>
          <p:cNvSpPr/>
          <p:nvPr/>
        </p:nvSpPr>
        <p:spPr>
          <a:xfrm>
            <a:off x="8654760" y="6432480"/>
            <a:ext cx="522720" cy="422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02276FA7-730E-451A-84E0-0F45C7DEC0A8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86C3AAA-5E9C-49BC-A3DB-9CC01F3EF6F1}" type="slidenum">
              <a:t>70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"/>
          <p:cNvSpPr/>
          <p:nvPr/>
        </p:nvSpPr>
        <p:spPr>
          <a:xfrm>
            <a:off x="180000" y="720000"/>
            <a:ext cx="2157840" cy="35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Refonte du moteur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9" name=""/>
          <p:cNvSpPr/>
          <p:nvPr/>
        </p:nvSpPr>
        <p:spPr>
          <a:xfrm>
            <a:off x="360000" y="1440000"/>
            <a:ext cx="2877840" cy="71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Partie 1 : 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Augmentation de la BDD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0" name=""/>
          <p:cNvSpPr/>
          <p:nvPr/>
        </p:nvSpPr>
        <p:spPr>
          <a:xfrm>
            <a:off x="2160000" y="2340000"/>
            <a:ext cx="4317840" cy="600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a repris le plus de pdf possible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1" name=""/>
          <p:cNvSpPr/>
          <p:nvPr/>
        </p:nvSpPr>
        <p:spPr>
          <a:xfrm>
            <a:off x="1080000" y="3348000"/>
            <a:ext cx="1437840" cy="71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11 du code d’extraction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2" name=""/>
          <p:cNvSpPr/>
          <p:nvPr/>
        </p:nvSpPr>
        <p:spPr>
          <a:xfrm>
            <a:off x="3600000" y="3357720"/>
            <a:ext cx="2157840" cy="600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22 des DOCX de l’ancienne version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3" name=""/>
          <p:cNvSpPr/>
          <p:nvPr/>
        </p:nvSpPr>
        <p:spPr>
          <a:xfrm>
            <a:off x="6840000" y="3348000"/>
            <a:ext cx="1617840" cy="71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15 choisi manuellement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4" name=""/>
          <p:cNvSpPr/>
          <p:nvPr/>
        </p:nvSpPr>
        <p:spPr>
          <a:xfrm>
            <a:off x="6300000" y="3420000"/>
            <a:ext cx="357840" cy="35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+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5" name=""/>
          <p:cNvSpPr/>
          <p:nvPr/>
        </p:nvSpPr>
        <p:spPr>
          <a:xfrm>
            <a:off x="2880000" y="3420000"/>
            <a:ext cx="357840" cy="35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+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6" name=""/>
          <p:cNvSpPr/>
          <p:nvPr/>
        </p:nvSpPr>
        <p:spPr>
          <a:xfrm>
            <a:off x="1980000" y="4860000"/>
            <a:ext cx="4677840" cy="71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= 48 PDF envisagés – 7 sans valeur 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= 41 PDF pour la nouvelle BDD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7" name=""/>
          <p:cNvSpPr/>
          <p:nvPr/>
        </p:nvSpPr>
        <p:spPr>
          <a:xfrm>
            <a:off x="8748000" y="6433920"/>
            <a:ext cx="522720" cy="422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0BD587A2-D09C-4773-BE58-C4138719F83A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404CB06-76DA-4F03-8C33-AC332164E805}" type="slidenum">
              <a:t>71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"/>
          <p:cNvSpPr/>
          <p:nvPr/>
        </p:nvSpPr>
        <p:spPr>
          <a:xfrm>
            <a:off x="180000" y="720000"/>
            <a:ext cx="4137840" cy="35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Extraction des tableaux de SUMMARY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9" name=""/>
          <p:cNvSpPr/>
          <p:nvPr/>
        </p:nvSpPr>
        <p:spPr>
          <a:xfrm>
            <a:off x="158760" y="1148040"/>
            <a:ext cx="4317840" cy="162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1. 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cherche un tableau avec ‘title’ et une largeur de 2 (colonnes)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→ On arrête quand on tombe sur ‘titre’ ou si il n’y a pas plus de tableau après le premier.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0" name=""/>
          <p:cNvSpPr/>
          <p:nvPr/>
        </p:nvSpPr>
        <p:spPr>
          <a:xfrm>
            <a:off x="4896000" y="1080000"/>
            <a:ext cx="3777840" cy="197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2.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enregistre le tableau dans un csv + léger traitement : 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Si ligne vide = Suppression, 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Si Colonne vide = suppression si valeur vide sinon, on rajoute à la ligne du haut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1" name=""/>
          <p:cNvSpPr/>
          <p:nvPr/>
        </p:nvSpPr>
        <p:spPr>
          <a:xfrm>
            <a:off x="171360" y="3318480"/>
            <a:ext cx="4317840" cy="143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3. 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extrait le csv propre dans un JSON avec clé : Nom de l’étude puis dictionnaire de clé/valeur : 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section + contenu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62" name="" descr=""/>
          <p:cNvPicPr/>
          <p:nvPr/>
        </p:nvPicPr>
        <p:blipFill>
          <a:blip r:embed="rId1"/>
          <a:stretch/>
        </p:blipFill>
        <p:spPr>
          <a:xfrm>
            <a:off x="4680000" y="2991240"/>
            <a:ext cx="3597840" cy="2976120"/>
          </a:xfrm>
          <a:prstGeom prst="rect">
            <a:avLst/>
          </a:prstGeom>
          <a:ln w="0">
            <a:noFill/>
          </a:ln>
        </p:spPr>
      </p:pic>
      <p:sp>
        <p:nvSpPr>
          <p:cNvPr id="463" name=""/>
          <p:cNvSpPr/>
          <p:nvPr/>
        </p:nvSpPr>
        <p:spPr>
          <a:xfrm>
            <a:off x="8726760" y="6395400"/>
            <a:ext cx="522720" cy="422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749A5531-210E-438B-A03C-5136C6DD9BFE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1788053-607D-4868-BE09-C646547FBD86}" type="slidenum">
              <a:t>72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"/>
          <p:cNvSpPr/>
          <p:nvPr/>
        </p:nvSpPr>
        <p:spPr>
          <a:xfrm>
            <a:off x="180000" y="720000"/>
            <a:ext cx="3237840" cy="35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Catégorisation des sections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65" name="" descr=""/>
          <p:cNvPicPr/>
          <p:nvPr/>
        </p:nvPicPr>
        <p:blipFill>
          <a:blip r:embed="rId1"/>
          <a:stretch/>
        </p:blipFill>
        <p:spPr>
          <a:xfrm>
            <a:off x="360000" y="1260000"/>
            <a:ext cx="8082720" cy="2329200"/>
          </a:xfrm>
          <a:prstGeom prst="rect">
            <a:avLst/>
          </a:prstGeom>
          <a:ln w="0">
            <a:noFill/>
          </a:ln>
        </p:spPr>
      </p:pic>
      <p:sp>
        <p:nvSpPr>
          <p:cNvPr id="466" name=""/>
          <p:cNvSpPr/>
          <p:nvPr/>
        </p:nvSpPr>
        <p:spPr>
          <a:xfrm>
            <a:off x="360000" y="3780000"/>
            <a:ext cx="7377840" cy="35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Quand un mot clé apparaît, on le place dans le groupe approprié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67" name="" descr=""/>
          <p:cNvPicPr/>
          <p:nvPr/>
        </p:nvPicPr>
        <p:blipFill>
          <a:blip r:embed="rId2"/>
          <a:srcRect l="0" t="0" r="0" b="47846"/>
          <a:stretch/>
        </p:blipFill>
        <p:spPr>
          <a:xfrm>
            <a:off x="360000" y="4140000"/>
            <a:ext cx="2298600" cy="1797480"/>
          </a:xfrm>
          <a:prstGeom prst="rect">
            <a:avLst/>
          </a:prstGeom>
          <a:ln w="0">
            <a:noFill/>
          </a:ln>
        </p:spPr>
      </p:pic>
      <p:pic>
        <p:nvPicPr>
          <p:cNvPr id="468" name="" descr=""/>
          <p:cNvPicPr/>
          <p:nvPr/>
        </p:nvPicPr>
        <p:blipFill>
          <a:blip r:embed="rId3"/>
          <a:srcRect l="0" t="54198" r="0" b="0"/>
          <a:stretch/>
        </p:blipFill>
        <p:spPr>
          <a:xfrm>
            <a:off x="2739240" y="4359600"/>
            <a:ext cx="2298600" cy="1578240"/>
          </a:xfrm>
          <a:prstGeom prst="rect">
            <a:avLst/>
          </a:prstGeom>
          <a:ln w="0">
            <a:noFill/>
          </a:ln>
        </p:spPr>
      </p:pic>
      <p:sp>
        <p:nvSpPr>
          <p:cNvPr id="469" name=""/>
          <p:cNvSpPr/>
          <p:nvPr/>
        </p:nvSpPr>
        <p:spPr>
          <a:xfrm>
            <a:off x="5220000" y="5580000"/>
            <a:ext cx="1797840" cy="35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Reste à trier ?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0" name=""/>
          <p:cNvSpPr/>
          <p:nvPr/>
        </p:nvSpPr>
        <p:spPr>
          <a:xfrm>
            <a:off x="8726760" y="6323400"/>
            <a:ext cx="522720" cy="422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35278C4E-8D6D-4A4E-9362-0B6CB2A73961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AB67C03-BE85-4A1E-B6F1-4888C6D2E6DB}" type="slidenum">
              <a:t>73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"/>
          <p:cNvSpPr/>
          <p:nvPr/>
        </p:nvSpPr>
        <p:spPr>
          <a:xfrm>
            <a:off x="180000" y="720000"/>
            <a:ext cx="2157840" cy="35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Preprocessing V2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2" name=""/>
          <p:cNvSpPr/>
          <p:nvPr/>
        </p:nvSpPr>
        <p:spPr>
          <a:xfrm>
            <a:off x="360000" y="1800000"/>
            <a:ext cx="3417840" cy="35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Lower + Unicode + Ponctuation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3" name=""/>
          <p:cNvSpPr/>
          <p:nvPr/>
        </p:nvSpPr>
        <p:spPr>
          <a:xfrm>
            <a:off x="360000" y="2520000"/>
            <a:ext cx="3417840" cy="344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Stop Words avec nltk.corpus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4" name=""/>
          <p:cNvSpPr/>
          <p:nvPr/>
        </p:nvSpPr>
        <p:spPr>
          <a:xfrm>
            <a:off x="360000" y="3240000"/>
            <a:ext cx="3417840" cy="344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Acronymes avec ma liste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5" name=""/>
          <p:cNvSpPr/>
          <p:nvPr/>
        </p:nvSpPr>
        <p:spPr>
          <a:xfrm>
            <a:off x="360000" y="3973680"/>
            <a:ext cx="3417840" cy="344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Date : durée D10, W5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6" name=""/>
          <p:cNvSpPr/>
          <p:nvPr/>
        </p:nvSpPr>
        <p:spPr>
          <a:xfrm>
            <a:off x="4140000" y="2797920"/>
            <a:ext cx="4677840" cy="2135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Stemming 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Lemming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Rapide 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Précis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règle-mécanique 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Dictionnaire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Erreur 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Pas d’erreur mais limité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Cas particulier 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Gère au cas par cas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pos : v, n, a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77" name="" descr=""/>
          <p:cNvPicPr/>
          <p:nvPr/>
        </p:nvPicPr>
        <p:blipFill>
          <a:blip r:embed="rId1"/>
          <a:stretch/>
        </p:blipFill>
        <p:spPr>
          <a:xfrm>
            <a:off x="2865960" y="1260000"/>
            <a:ext cx="6131880" cy="347760"/>
          </a:xfrm>
          <a:prstGeom prst="rect">
            <a:avLst/>
          </a:prstGeom>
          <a:ln w="0">
            <a:noFill/>
          </a:ln>
        </p:spPr>
      </p:pic>
      <p:sp>
        <p:nvSpPr>
          <p:cNvPr id="478" name=""/>
          <p:cNvSpPr/>
          <p:nvPr/>
        </p:nvSpPr>
        <p:spPr>
          <a:xfrm>
            <a:off x="8726760" y="6323400"/>
            <a:ext cx="522720" cy="422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B702D454-8E13-40FF-A038-CD6C89E35BBF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7A4287A-03F1-46AD-87C2-8F1A4B5DF7A0}" type="slidenum">
              <a:t>74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"/>
          <p:cNvSpPr/>
          <p:nvPr/>
        </p:nvSpPr>
        <p:spPr>
          <a:xfrm>
            <a:off x="1260000" y="1980000"/>
            <a:ext cx="6473160" cy="348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8000" spc="-1" strike="noStrike">
                <a:solidFill>
                  <a:srgbClr val="000000"/>
                </a:solidFill>
                <a:latin typeface="Arial"/>
                <a:ea typeface="DejaVu Sans"/>
              </a:rPr>
              <a:t>SECTION 9 :</a:t>
            </a:r>
            <a:br>
              <a:rPr sz="8000"/>
            </a:br>
            <a:r>
              <a:rPr b="0" lang="fr-FR" sz="8000" spc="-1" strike="noStrike">
                <a:solidFill>
                  <a:srgbClr val="000000"/>
                </a:solidFill>
                <a:latin typeface="Arial"/>
                <a:ea typeface="DejaVu Sans"/>
              </a:rPr>
              <a:t>06/06</a:t>
            </a:r>
            <a:endParaRPr b="0" lang="fr-FR" sz="8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0" name=""/>
          <p:cNvSpPr/>
          <p:nvPr/>
        </p:nvSpPr>
        <p:spPr>
          <a:xfrm>
            <a:off x="8654760" y="6432480"/>
            <a:ext cx="522720" cy="422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3718EBEC-48F4-48EE-88BC-365B6F9CA27A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65821A0-8F48-4CD5-AB15-680319A428DD}" type="slidenum">
              <a:t>75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"/>
          <p:cNvSpPr/>
          <p:nvPr/>
        </p:nvSpPr>
        <p:spPr>
          <a:xfrm>
            <a:off x="0" y="648000"/>
            <a:ext cx="2158200" cy="35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Liste d’étude csv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2" name=""/>
          <p:cNvSpPr/>
          <p:nvPr/>
        </p:nvSpPr>
        <p:spPr>
          <a:xfrm>
            <a:off x="180000" y="2772000"/>
            <a:ext cx="4318200" cy="600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Arrange les titres d’Etudes pour coller aux abbréviations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83" name="" descr=""/>
          <p:cNvPicPr/>
          <p:nvPr/>
        </p:nvPicPr>
        <p:blipFill>
          <a:blip r:embed="rId1"/>
          <a:stretch/>
        </p:blipFill>
        <p:spPr>
          <a:xfrm>
            <a:off x="141480" y="4662360"/>
            <a:ext cx="2664720" cy="195840"/>
          </a:xfrm>
          <a:prstGeom prst="rect">
            <a:avLst/>
          </a:prstGeom>
          <a:ln w="0">
            <a:noFill/>
          </a:ln>
        </p:spPr>
      </p:pic>
      <p:pic>
        <p:nvPicPr>
          <p:cNvPr id="484" name="" descr=""/>
          <p:cNvPicPr/>
          <p:nvPr/>
        </p:nvPicPr>
        <p:blipFill>
          <a:blip r:embed="rId2"/>
          <a:stretch/>
        </p:blipFill>
        <p:spPr>
          <a:xfrm>
            <a:off x="3240000" y="4662360"/>
            <a:ext cx="546480" cy="195840"/>
          </a:xfrm>
          <a:prstGeom prst="rect">
            <a:avLst/>
          </a:prstGeom>
          <a:ln w="0">
            <a:noFill/>
          </a:ln>
        </p:spPr>
      </p:pic>
      <p:pic>
        <p:nvPicPr>
          <p:cNvPr id="485" name="" descr=""/>
          <p:cNvPicPr/>
          <p:nvPr/>
        </p:nvPicPr>
        <p:blipFill>
          <a:blip r:embed="rId3"/>
          <a:stretch/>
        </p:blipFill>
        <p:spPr>
          <a:xfrm>
            <a:off x="180000" y="3383640"/>
            <a:ext cx="2398320" cy="1186560"/>
          </a:xfrm>
          <a:prstGeom prst="rect">
            <a:avLst/>
          </a:prstGeom>
          <a:ln w="0">
            <a:noFill/>
          </a:ln>
        </p:spPr>
      </p:pic>
      <p:sp>
        <p:nvSpPr>
          <p:cNvPr id="486" name=""/>
          <p:cNvSpPr/>
          <p:nvPr/>
        </p:nvSpPr>
        <p:spPr>
          <a:xfrm>
            <a:off x="2880000" y="4752000"/>
            <a:ext cx="360000" cy="36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-45000" bIns="-4500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87" name=""/>
          <p:cNvSpPr/>
          <p:nvPr/>
        </p:nvSpPr>
        <p:spPr>
          <a:xfrm>
            <a:off x="72000" y="1224000"/>
            <a:ext cx="5471280" cy="35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récupère les Short Title dans le csv d’origine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88" name="" descr=""/>
          <p:cNvPicPr/>
          <p:nvPr/>
        </p:nvPicPr>
        <p:blipFill>
          <a:blip r:embed="rId4"/>
          <a:stretch/>
        </p:blipFill>
        <p:spPr>
          <a:xfrm>
            <a:off x="108000" y="1563120"/>
            <a:ext cx="5218200" cy="775080"/>
          </a:xfrm>
          <a:prstGeom prst="rect">
            <a:avLst/>
          </a:prstGeom>
          <a:ln w="0">
            <a:noFill/>
          </a:ln>
        </p:spPr>
      </p:pic>
      <p:sp>
        <p:nvSpPr>
          <p:cNvPr id="489" name=""/>
          <p:cNvSpPr/>
          <p:nvPr/>
        </p:nvSpPr>
        <p:spPr>
          <a:xfrm>
            <a:off x="4680000" y="2880000"/>
            <a:ext cx="4462200" cy="85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cherche dans le JSON d’acronymes si on a les noms d’étude, si oui on remplit la colonne Acronymes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90" name="" descr=""/>
          <p:cNvPicPr/>
          <p:nvPr/>
        </p:nvPicPr>
        <p:blipFill>
          <a:blip r:embed="rId5"/>
          <a:stretch/>
        </p:blipFill>
        <p:spPr>
          <a:xfrm>
            <a:off x="5518440" y="722880"/>
            <a:ext cx="3551760" cy="1571760"/>
          </a:xfrm>
          <a:prstGeom prst="rect">
            <a:avLst/>
          </a:prstGeom>
          <a:ln w="0">
            <a:noFill/>
          </a:ln>
        </p:spPr>
      </p:pic>
      <p:pic>
        <p:nvPicPr>
          <p:cNvPr id="491" name="" descr=""/>
          <p:cNvPicPr/>
          <p:nvPr/>
        </p:nvPicPr>
        <p:blipFill>
          <a:blip r:embed="rId6"/>
          <a:stretch/>
        </p:blipFill>
        <p:spPr>
          <a:xfrm>
            <a:off x="4392000" y="3996000"/>
            <a:ext cx="4463280" cy="1788480"/>
          </a:xfrm>
          <a:prstGeom prst="rect">
            <a:avLst/>
          </a:prstGeom>
          <a:ln w="0">
            <a:noFill/>
          </a:ln>
        </p:spPr>
      </p:pic>
      <p:sp>
        <p:nvSpPr>
          <p:cNvPr id="492" name=""/>
          <p:cNvSpPr/>
          <p:nvPr/>
        </p:nvSpPr>
        <p:spPr>
          <a:xfrm>
            <a:off x="8726760" y="6287400"/>
            <a:ext cx="522720" cy="422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5818776C-5D00-4D27-8239-A8B2E86CAF62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3BE4209-8A96-408C-99FF-9622D41F033C}" type="slidenum">
              <a:t>76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"/>
          <p:cNvSpPr/>
          <p:nvPr/>
        </p:nvSpPr>
        <p:spPr>
          <a:xfrm>
            <a:off x="8727480" y="6307920"/>
            <a:ext cx="522720" cy="422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E34288B5-268C-4C49-AC6A-0767F7B3A841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4" name=""/>
          <p:cNvSpPr/>
          <p:nvPr/>
        </p:nvSpPr>
        <p:spPr>
          <a:xfrm>
            <a:off x="0" y="720000"/>
            <a:ext cx="2698200" cy="35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JSON des abréviations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5" name=""/>
          <p:cNvSpPr/>
          <p:nvPr/>
        </p:nvSpPr>
        <p:spPr>
          <a:xfrm>
            <a:off x="180000" y="1440000"/>
            <a:ext cx="3958200" cy="71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lit ligne par ligne le pdf jusqu’à trouver ‘glossary’ ou ‘abbreviation’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6" name=""/>
          <p:cNvSpPr/>
          <p:nvPr/>
        </p:nvSpPr>
        <p:spPr>
          <a:xfrm>
            <a:off x="3780000" y="1800000"/>
            <a:ext cx="1080000" cy="36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-45000" bIns="-4500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97" name=""/>
          <p:cNvSpPr/>
          <p:nvPr/>
        </p:nvSpPr>
        <p:spPr>
          <a:xfrm>
            <a:off x="5040000" y="1440000"/>
            <a:ext cx="3058200" cy="600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note le numéro de page pour l’extraction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8" name=""/>
          <p:cNvSpPr/>
          <p:nvPr/>
        </p:nvSpPr>
        <p:spPr>
          <a:xfrm>
            <a:off x="360000" y="2700000"/>
            <a:ext cx="3418200" cy="1368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Après l’extraction, on regarde si les lignes sont conformes à notre forme voulu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ABC : Adsq Bdsq Cdqsd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(ou ‘ ’ \t)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9" name=""/>
          <p:cNvSpPr/>
          <p:nvPr/>
        </p:nvSpPr>
        <p:spPr>
          <a:xfrm>
            <a:off x="3600000" y="3240000"/>
            <a:ext cx="1620000" cy="36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-45000" bIns="-4500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500" name=""/>
          <p:cNvSpPr/>
          <p:nvPr/>
        </p:nvSpPr>
        <p:spPr>
          <a:xfrm>
            <a:off x="5400000" y="2880000"/>
            <a:ext cx="2698200" cy="89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extrait alors l’acronyme et la definition avec du re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01" name="" descr=""/>
          <p:cNvPicPr/>
          <p:nvPr/>
        </p:nvPicPr>
        <p:blipFill>
          <a:blip r:embed="rId1"/>
          <a:stretch/>
        </p:blipFill>
        <p:spPr>
          <a:xfrm>
            <a:off x="72000" y="4290840"/>
            <a:ext cx="4498200" cy="1467360"/>
          </a:xfrm>
          <a:prstGeom prst="rect">
            <a:avLst/>
          </a:prstGeom>
          <a:ln w="0">
            <a:noFill/>
          </a:ln>
        </p:spPr>
      </p:pic>
      <p:pic>
        <p:nvPicPr>
          <p:cNvPr id="502" name="" descr=""/>
          <p:cNvPicPr/>
          <p:nvPr/>
        </p:nvPicPr>
        <p:blipFill>
          <a:blip r:embed="rId2"/>
          <a:stretch/>
        </p:blipFill>
        <p:spPr>
          <a:xfrm>
            <a:off x="5153040" y="4680000"/>
            <a:ext cx="3989160" cy="836640"/>
          </a:xfrm>
          <a:prstGeom prst="rect">
            <a:avLst/>
          </a:prstGeom>
          <a:ln w="0">
            <a:noFill/>
          </a:ln>
        </p:spPr>
      </p:pic>
      <p:sp>
        <p:nvSpPr>
          <p:cNvPr id="503" name=""/>
          <p:cNvSpPr/>
          <p:nvPr/>
        </p:nvSpPr>
        <p:spPr>
          <a:xfrm>
            <a:off x="4680000" y="5040000"/>
            <a:ext cx="360000" cy="36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-45000" bIns="-4500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75DE3EB-3684-4FBB-8818-ED7CEC4D5D6C}" type="slidenum">
              <a:t>77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"/>
          <p:cNvSpPr/>
          <p:nvPr/>
        </p:nvSpPr>
        <p:spPr>
          <a:xfrm>
            <a:off x="180000" y="720000"/>
            <a:ext cx="3418200" cy="35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Dictionnaire extrait des sections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5" name=""/>
          <p:cNvSpPr/>
          <p:nvPr/>
        </p:nvSpPr>
        <p:spPr>
          <a:xfrm>
            <a:off x="360000" y="3060000"/>
            <a:ext cx="5218200" cy="89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essaye d’avoir des correspondance exacte entre les clés  : on n’y touche pas à part pour lower() et retirer les \n, \t et ‘ ‘ en trop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6" name=""/>
          <p:cNvSpPr/>
          <p:nvPr/>
        </p:nvSpPr>
        <p:spPr>
          <a:xfrm>
            <a:off x="360000" y="4500000"/>
            <a:ext cx="5578200" cy="600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Tous ce qu’on ne veut pas est mis dans OTHER{} (poubelle)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7" name=""/>
          <p:cNvSpPr/>
          <p:nvPr/>
        </p:nvSpPr>
        <p:spPr>
          <a:xfrm>
            <a:off x="360000" y="1512000"/>
            <a:ext cx="7378200" cy="89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Fichier d’entrée : txt avec toutes les sections uniques ligne par ligne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Code 1 : Fichier de sortie : txt avec des catégories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Code 2 : Fichier de sortie : JSON avec appartenance aux études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8" name=""/>
          <p:cNvSpPr/>
          <p:nvPr/>
        </p:nvSpPr>
        <p:spPr>
          <a:xfrm>
            <a:off x="360000" y="5400000"/>
            <a:ext cx="3778200" cy="53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Questions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9" name=""/>
          <p:cNvSpPr/>
          <p:nvPr/>
        </p:nvSpPr>
        <p:spPr>
          <a:xfrm>
            <a:off x="8748000" y="6264000"/>
            <a:ext cx="522720" cy="422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74578EA9-653E-42C9-8E55-5DB32DB98781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62FD129-7533-4993-AC25-3245059EAEE5}" type="slidenum">
              <a:t>78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"/>
          <p:cNvSpPr/>
          <p:nvPr/>
        </p:nvSpPr>
        <p:spPr>
          <a:xfrm>
            <a:off x="180000" y="720000"/>
            <a:ext cx="1798200" cy="35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Preprocessing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1" name=""/>
          <p:cNvSpPr/>
          <p:nvPr/>
        </p:nvSpPr>
        <p:spPr>
          <a:xfrm>
            <a:off x="180000" y="1377720"/>
            <a:ext cx="3778200" cy="600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1. Acronyme avec specifié et global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(Suppression si entre parenthèse)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2" name=""/>
          <p:cNvSpPr/>
          <p:nvPr/>
        </p:nvSpPr>
        <p:spPr>
          <a:xfrm>
            <a:off x="180000" y="2052000"/>
            <a:ext cx="3778200" cy="35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2. Lemmatisation (reprise du code)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3" name=""/>
          <p:cNvSpPr/>
          <p:nvPr/>
        </p:nvSpPr>
        <p:spPr>
          <a:xfrm>
            <a:off x="180000" y="2520000"/>
            <a:ext cx="3778200" cy="35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3. Normalisation unicode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4" name=""/>
          <p:cNvSpPr/>
          <p:nvPr/>
        </p:nvSpPr>
        <p:spPr>
          <a:xfrm>
            <a:off x="180000" y="3060000"/>
            <a:ext cx="4138200" cy="35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4. Nettoyage ponctuation (supprimer -)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5" name=""/>
          <p:cNvSpPr/>
          <p:nvPr/>
        </p:nvSpPr>
        <p:spPr>
          <a:xfrm>
            <a:off x="180000" y="3600000"/>
            <a:ext cx="3778200" cy="35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5. Lower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6" name=""/>
          <p:cNvSpPr/>
          <p:nvPr/>
        </p:nvSpPr>
        <p:spPr>
          <a:xfrm>
            <a:off x="180000" y="4144320"/>
            <a:ext cx="3778200" cy="35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6. Pattern Day / Week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7" name=""/>
          <p:cNvSpPr/>
          <p:nvPr/>
        </p:nvSpPr>
        <p:spPr>
          <a:xfrm>
            <a:off x="180000" y="4680000"/>
            <a:ext cx="3778200" cy="35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7. Stop words + lettre seul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8" name=""/>
          <p:cNvSpPr/>
          <p:nvPr/>
        </p:nvSpPr>
        <p:spPr>
          <a:xfrm>
            <a:off x="180000" y="5220000"/>
            <a:ext cx="3778200" cy="35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8. Chiffres et Nombres ?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9" name=""/>
          <p:cNvSpPr/>
          <p:nvPr/>
        </p:nvSpPr>
        <p:spPr>
          <a:xfrm>
            <a:off x="5580360" y="2160000"/>
            <a:ext cx="1078200" cy="35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Ordre ?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0" name=""/>
          <p:cNvSpPr/>
          <p:nvPr/>
        </p:nvSpPr>
        <p:spPr>
          <a:xfrm>
            <a:off x="4680000" y="4140000"/>
            <a:ext cx="2698200" cy="35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Supprimer temporalité ?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1" name=""/>
          <p:cNvSpPr/>
          <p:nvPr/>
        </p:nvSpPr>
        <p:spPr>
          <a:xfrm>
            <a:off x="8727480" y="6270840"/>
            <a:ext cx="522720" cy="422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C0463BCB-1B15-4B56-9558-1D98EF7E983F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2" name=""/>
          <p:cNvSpPr/>
          <p:nvPr/>
        </p:nvSpPr>
        <p:spPr>
          <a:xfrm>
            <a:off x="4680000" y="4680000"/>
            <a:ext cx="3238200" cy="85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Est-ce qu’on resupprime les mots apparaissant trop de fois ?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3" name=""/>
          <p:cNvSpPr/>
          <p:nvPr/>
        </p:nvSpPr>
        <p:spPr>
          <a:xfrm>
            <a:off x="4860360" y="1017720"/>
            <a:ext cx="3778200" cy="600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supprime les titres et on regroupe les parties par sections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F7555AA-4740-432B-BD44-92941A8A8D9C}" type="slidenum">
              <a:t>79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1008000" y="260280"/>
            <a:ext cx="7841160" cy="352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fr-FR" sz="2000" spc="-1" strike="noStrike">
                <a:solidFill>
                  <a:schemeClr val="lt1"/>
                </a:solidFill>
                <a:latin typeface="Century Gothic"/>
                <a:ea typeface="Verdana"/>
              </a:rPr>
              <a:t>Embellissement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4" name="Espace réservé du contenu 3"/>
          <p:cNvSpPr/>
          <p:nvPr/>
        </p:nvSpPr>
        <p:spPr>
          <a:xfrm>
            <a:off x="648000" y="836640"/>
            <a:ext cx="8164800" cy="5276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marL="288000" indent="-288000" defTabSz="914400">
              <a:lnSpc>
                <a:spcPct val="100000"/>
              </a:lnSpc>
              <a:spcBef>
                <a:spcPts val="1500"/>
              </a:spcBef>
              <a:spcAft>
                <a:spcPts val="1001"/>
              </a:spcAft>
              <a:buClr>
                <a:srgbClr val="153d8a"/>
              </a:buClr>
              <a:buSzPct val="110000"/>
              <a:buFont typeface="Wingdings" charset="2"/>
              <a:buChar char=""/>
            </a:pPr>
            <a:r>
              <a:rPr b="1" lang="fr-FR" sz="1800" spc="-1" strike="noStrike">
                <a:solidFill>
                  <a:srgbClr val="153d8a"/>
                </a:solidFill>
                <a:latin typeface="Century Gothic"/>
              </a:rPr>
              <a:t>Plusieurs choix possible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marL="288000" indent="-288000" defTabSz="914400">
              <a:lnSpc>
                <a:spcPct val="100000"/>
              </a:lnSpc>
              <a:spcBef>
                <a:spcPts val="1500"/>
              </a:spcBef>
              <a:spcAft>
                <a:spcPts val="1001"/>
              </a:spcAft>
              <a:buClr>
                <a:srgbClr val="153d8a"/>
              </a:buClr>
              <a:buSzPct val="110000"/>
              <a:buFont typeface="Wingdings" charset="2"/>
              <a:buChar char=""/>
            </a:pPr>
            <a:r>
              <a:rPr b="1" lang="fr-FR" sz="1800" spc="-1" strike="noStrike">
                <a:solidFill>
                  <a:srgbClr val="153d8a"/>
                </a:solidFill>
                <a:latin typeface="Century Gothic"/>
              </a:rPr>
              <a:t>Objectifs : Récupérer ce qui nous intéresse dans les fichiers txt → regex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marL="288000" indent="-288000" defTabSz="914400">
              <a:lnSpc>
                <a:spcPct val="100000"/>
              </a:lnSpc>
              <a:spcBef>
                <a:spcPts val="1500"/>
              </a:spcBef>
              <a:spcAft>
                <a:spcPts val="1001"/>
              </a:spcAft>
              <a:buClr>
                <a:srgbClr val="153d8a"/>
              </a:buClr>
              <a:buSzPct val="110000"/>
              <a:buFont typeface="Wingdings" charset="2"/>
              <a:buChar char=""/>
            </a:pPr>
            <a:r>
              <a:rPr b="1" lang="fr-FR" sz="1800" spc="-1" strike="noStrike">
                <a:solidFill>
                  <a:srgbClr val="153d8a"/>
                </a:solidFill>
                <a:latin typeface="Century Gothic"/>
                <a:ea typeface="Verdana"/>
              </a:rPr>
              <a:t>1. Les Titres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marL="288000" indent="-288000" defTabSz="914400">
              <a:lnSpc>
                <a:spcPct val="100000"/>
              </a:lnSpc>
              <a:spcBef>
                <a:spcPts val="1500"/>
              </a:spcBef>
              <a:spcAft>
                <a:spcPts val="1001"/>
              </a:spcAft>
              <a:buClr>
                <a:srgbClr val="153d8a"/>
              </a:buClr>
              <a:buSzPct val="110000"/>
              <a:buFont typeface="Wingdings" charset="2"/>
              <a:buChar char=""/>
            </a:pPr>
            <a:r>
              <a:rPr b="1" lang="fr-FR" sz="1800" spc="-1" strike="noStrike">
                <a:solidFill>
                  <a:srgbClr val="153d8a"/>
                </a:solidFill>
                <a:latin typeface="Century Gothic"/>
                <a:ea typeface="Verdana"/>
              </a:rPr>
              <a:t>2. Les paragraphes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marL="288000" indent="-288000" defTabSz="914400">
              <a:lnSpc>
                <a:spcPct val="100000"/>
              </a:lnSpc>
              <a:spcBef>
                <a:spcPts val="1500"/>
              </a:spcBef>
              <a:spcAft>
                <a:spcPts val="1001"/>
              </a:spcAft>
              <a:buClr>
                <a:srgbClr val="153d8a"/>
              </a:buClr>
              <a:buSzPct val="110000"/>
              <a:buFont typeface="Wingdings" charset="2"/>
              <a:buChar char=""/>
            </a:pPr>
            <a:r>
              <a:rPr b="1" lang="fr-FR" sz="1800" spc="-1" strike="noStrike">
                <a:solidFill>
                  <a:srgbClr val="153d8a"/>
                </a:solidFill>
                <a:latin typeface="Century Gothic"/>
                <a:ea typeface="Verdana"/>
              </a:rPr>
              <a:t>Tout les textes entre la fin </a:t>
            </a:r>
            <a:br>
              <a:rPr sz="1800"/>
            </a:br>
            <a:r>
              <a:rPr b="1" lang="fr-FR" sz="1800" spc="-1" strike="noStrike">
                <a:solidFill>
                  <a:srgbClr val="153d8a"/>
                </a:solidFill>
                <a:latin typeface="Century Gothic"/>
                <a:ea typeface="Verdana"/>
              </a:rPr>
              <a:t>d'un titre valide et le </a:t>
            </a:r>
            <a:br>
              <a:rPr sz="1800"/>
            </a:br>
            <a:r>
              <a:rPr b="1" lang="fr-FR" sz="1800" spc="-1" strike="noStrike">
                <a:solidFill>
                  <a:srgbClr val="153d8a"/>
                </a:solidFill>
                <a:latin typeface="Century Gothic"/>
                <a:ea typeface="Verdana"/>
              </a:rPr>
              <a:t>début du titre suivant, </a:t>
            </a:r>
            <a:br>
              <a:rPr sz="1800"/>
            </a:br>
            <a:r>
              <a:rPr b="1" lang="fr-FR" sz="1800" spc="-1" strike="noStrike">
                <a:solidFill>
                  <a:srgbClr val="153d8a"/>
                </a:solidFill>
                <a:latin typeface="Century Gothic"/>
                <a:ea typeface="Verdana"/>
              </a:rPr>
              <a:t>avec un nettoyage des </a:t>
            </a:r>
            <a:br>
              <a:rPr sz="1800"/>
            </a:br>
            <a:r>
              <a:rPr b="1" lang="fr-FR" sz="1800" spc="-1" strike="noStrike">
                <a:solidFill>
                  <a:srgbClr val="153d8a"/>
                </a:solidFill>
                <a:latin typeface="Century Gothic"/>
                <a:ea typeface="Verdana"/>
              </a:rPr>
              <a:t>sauts de ligne multiples.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marL="288000" indent="-288000" defTabSz="914400">
              <a:lnSpc>
                <a:spcPct val="100000"/>
              </a:lnSpc>
              <a:spcBef>
                <a:spcPts val="1500"/>
              </a:spcBef>
              <a:spcAft>
                <a:spcPts val="1001"/>
              </a:spcAft>
              <a:buClr>
                <a:srgbClr val="153d8a"/>
              </a:buClr>
              <a:buSzPct val="110000"/>
              <a:buFont typeface="Wingdings" charset="2"/>
              <a:buChar char=""/>
            </a:pPr>
            <a:r>
              <a:rPr b="1" lang="fr-FR" sz="1800" spc="-1" strike="noStrike">
                <a:solidFill>
                  <a:srgbClr val="153d8a"/>
                </a:solidFill>
                <a:latin typeface="Century Gothic"/>
                <a:ea typeface="Verdana"/>
              </a:rPr>
              <a:t>Améliorations envisageables : </a:t>
            </a:r>
            <a:br>
              <a:rPr sz="1800"/>
            </a:br>
            <a:r>
              <a:rPr b="1" lang="fr-FR" sz="1800" spc="-1" strike="noStrike">
                <a:solidFill>
                  <a:srgbClr val="153d8a"/>
                </a:solidFill>
                <a:latin typeface="Century Gothic"/>
                <a:ea typeface="Verdana"/>
              </a:rPr>
              <a:t>- Meilleur règles pour la récupération des paragraphes en cours</a:t>
            </a:r>
            <a:br>
              <a:rPr sz="1800"/>
            </a:br>
            <a:r>
              <a:rPr b="1" lang="fr-FR" sz="1800" spc="-1" strike="noStrike">
                <a:solidFill>
                  <a:srgbClr val="153d8a"/>
                </a:solidFill>
                <a:latin typeface="Century Gothic"/>
                <a:ea typeface="Verdana"/>
              </a:rPr>
              <a:t>- Améliorations du regex pour extraire véritablement ce qu’il nous faut (plus de précisions)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45" name="" descr=""/>
          <p:cNvPicPr/>
          <p:nvPr/>
        </p:nvPicPr>
        <p:blipFill>
          <a:blip r:embed="rId1"/>
          <a:stretch/>
        </p:blipFill>
        <p:spPr>
          <a:xfrm>
            <a:off x="3960000" y="1800000"/>
            <a:ext cx="4611600" cy="3044880"/>
          </a:xfrm>
          <a:prstGeom prst="rect">
            <a:avLst/>
          </a:prstGeom>
          <a:ln w="0">
            <a:noFill/>
          </a:ln>
        </p:spPr>
      </p:pic>
      <p:sp>
        <p:nvSpPr>
          <p:cNvPr id="146" name=""/>
          <p:cNvSpPr/>
          <p:nvPr/>
        </p:nvSpPr>
        <p:spPr>
          <a:xfrm>
            <a:off x="8820360" y="6431040"/>
            <a:ext cx="374040" cy="422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0A400DAE-1BA7-492E-B771-F817DBA92E83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9834E03-020D-4B4F-AD7E-A557810C5AA4}" type="slidenum">
              <a:t>8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"/>
          <p:cNvSpPr/>
          <p:nvPr/>
        </p:nvSpPr>
        <p:spPr>
          <a:xfrm>
            <a:off x="1260000" y="1980000"/>
            <a:ext cx="7019640" cy="348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8000" spc="-1" strike="noStrike">
                <a:solidFill>
                  <a:srgbClr val="000000"/>
                </a:solidFill>
                <a:latin typeface="Arial"/>
                <a:ea typeface="DejaVu Sans"/>
              </a:rPr>
              <a:t>SECTION 10 :</a:t>
            </a:r>
            <a:br>
              <a:rPr sz="8000"/>
            </a:br>
            <a:r>
              <a:rPr b="0" lang="fr-FR" sz="8000" spc="-1" strike="noStrike">
                <a:solidFill>
                  <a:srgbClr val="000000"/>
                </a:solidFill>
                <a:latin typeface="Arial"/>
                <a:ea typeface="DejaVu Sans"/>
              </a:rPr>
              <a:t>12/06</a:t>
            </a:r>
            <a:endParaRPr b="0" lang="fr-FR" sz="8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5" name=""/>
          <p:cNvSpPr/>
          <p:nvPr/>
        </p:nvSpPr>
        <p:spPr>
          <a:xfrm>
            <a:off x="8654760" y="6432480"/>
            <a:ext cx="522720" cy="422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E3439E35-6B96-4A55-8356-FD03935ECD8C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4C3C3FE-E54D-4A0E-A352-D43731A6352A}" type="slidenum">
              <a:t>80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"/>
          <p:cNvSpPr/>
          <p:nvPr/>
        </p:nvSpPr>
        <p:spPr>
          <a:xfrm>
            <a:off x="180000" y="720000"/>
            <a:ext cx="3239280" cy="35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Trouver Acronyme manquant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7" name=""/>
          <p:cNvSpPr/>
          <p:nvPr/>
        </p:nvSpPr>
        <p:spPr>
          <a:xfrm>
            <a:off x="540000" y="1440000"/>
            <a:ext cx="3599280" cy="601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1. Tous les mots uniquement en majuscule de 6 lettres ou moins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8" name=""/>
          <p:cNvSpPr/>
          <p:nvPr/>
        </p:nvSpPr>
        <p:spPr>
          <a:xfrm>
            <a:off x="5220000" y="1440000"/>
            <a:ext cx="3599280" cy="601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2. Tous les mots contenant au moins 2 majuscules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29" name="" descr=""/>
          <p:cNvPicPr/>
          <p:nvPr/>
        </p:nvPicPr>
        <p:blipFill>
          <a:blip r:embed="rId1"/>
          <a:stretch/>
        </p:blipFill>
        <p:spPr>
          <a:xfrm>
            <a:off x="4896000" y="2088000"/>
            <a:ext cx="4091040" cy="692280"/>
          </a:xfrm>
          <a:prstGeom prst="rect">
            <a:avLst/>
          </a:prstGeom>
          <a:ln w="0">
            <a:noFill/>
          </a:ln>
        </p:spPr>
      </p:pic>
      <p:sp>
        <p:nvSpPr>
          <p:cNvPr id="530" name=""/>
          <p:cNvSpPr/>
          <p:nvPr/>
        </p:nvSpPr>
        <p:spPr>
          <a:xfrm>
            <a:off x="5940000" y="2880000"/>
            <a:ext cx="1619280" cy="35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Trop de faux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1" name=""/>
          <p:cNvSpPr/>
          <p:nvPr/>
        </p:nvSpPr>
        <p:spPr>
          <a:xfrm>
            <a:off x="0" y="2772000"/>
            <a:ext cx="4859280" cy="89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Il doit en manquer mais bien dans l’ensemble.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en récupère 333 dont des mots en maj et des titres.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32" name="" descr=""/>
          <p:cNvPicPr/>
          <p:nvPr/>
        </p:nvPicPr>
        <p:blipFill>
          <a:blip r:embed="rId2"/>
          <a:stretch/>
        </p:blipFill>
        <p:spPr>
          <a:xfrm>
            <a:off x="180000" y="4320000"/>
            <a:ext cx="4784400" cy="1568520"/>
          </a:xfrm>
          <a:prstGeom prst="rect">
            <a:avLst/>
          </a:prstGeom>
          <a:ln w="0">
            <a:noFill/>
          </a:ln>
        </p:spPr>
      </p:pic>
      <p:sp>
        <p:nvSpPr>
          <p:cNvPr id="533" name=""/>
          <p:cNvSpPr/>
          <p:nvPr/>
        </p:nvSpPr>
        <p:spPr>
          <a:xfrm>
            <a:off x="182880" y="3960000"/>
            <a:ext cx="4859280" cy="35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Nouveau site trouvé avec wayback machine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4" name=""/>
          <p:cNvSpPr/>
          <p:nvPr/>
        </p:nvSpPr>
        <p:spPr>
          <a:xfrm>
            <a:off x="0" y="5877360"/>
            <a:ext cx="9143280" cy="260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200" spc="-1" strike="noStrike">
                <a:solidFill>
                  <a:srgbClr val="000000"/>
                </a:solidFill>
                <a:latin typeface="Arial"/>
              </a:rPr>
              <a:t>https://web.archive.org/web/20170512021827/http://www.spinalcord.org:80/resource-center/askus/index.php?pg=kb.page&amp;id=1413</a:t>
            </a: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5" name=""/>
          <p:cNvSpPr/>
          <p:nvPr/>
        </p:nvSpPr>
        <p:spPr>
          <a:xfrm>
            <a:off x="5040000" y="5040000"/>
            <a:ext cx="720000" cy="36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-45000" bIns="-4500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6" name=""/>
          <p:cNvSpPr/>
          <p:nvPr/>
        </p:nvSpPr>
        <p:spPr>
          <a:xfrm>
            <a:off x="5904000" y="3960000"/>
            <a:ext cx="2699280" cy="1369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passe à 299 acronymes restants mais avec des faux acronymes (mauvaises définitions)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37" name="" descr=""/>
          <p:cNvPicPr/>
          <p:nvPr/>
        </p:nvPicPr>
        <p:blipFill>
          <a:blip r:embed="rId3"/>
          <a:stretch/>
        </p:blipFill>
        <p:spPr>
          <a:xfrm>
            <a:off x="5040000" y="5400000"/>
            <a:ext cx="2447280" cy="229680"/>
          </a:xfrm>
          <a:prstGeom prst="rect">
            <a:avLst/>
          </a:prstGeom>
          <a:ln w="0">
            <a:noFill/>
          </a:ln>
        </p:spPr>
      </p:pic>
      <p:pic>
        <p:nvPicPr>
          <p:cNvPr id="538" name="" descr=""/>
          <p:cNvPicPr/>
          <p:nvPr/>
        </p:nvPicPr>
        <p:blipFill>
          <a:blip r:embed="rId4"/>
          <a:stretch/>
        </p:blipFill>
        <p:spPr>
          <a:xfrm>
            <a:off x="7560000" y="5410800"/>
            <a:ext cx="1547280" cy="179280"/>
          </a:xfrm>
          <a:prstGeom prst="rect">
            <a:avLst/>
          </a:prstGeom>
          <a:ln w="0">
            <a:noFill/>
          </a:ln>
        </p:spPr>
      </p:pic>
      <p:sp>
        <p:nvSpPr>
          <p:cNvPr id="539" name=""/>
          <p:cNvSpPr/>
          <p:nvPr/>
        </p:nvSpPr>
        <p:spPr>
          <a:xfrm>
            <a:off x="8748000" y="6309360"/>
            <a:ext cx="522720" cy="422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413C89E3-D77C-451E-944B-FA9800FB1FC7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40" name="" descr=""/>
          <p:cNvPicPr/>
          <p:nvPr/>
        </p:nvPicPr>
        <p:blipFill>
          <a:blip r:embed="rId5"/>
          <a:stretch/>
        </p:blipFill>
        <p:spPr>
          <a:xfrm>
            <a:off x="432000" y="2160000"/>
            <a:ext cx="3419640" cy="55908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2E1AB67-2645-4473-916F-C165756F6036}" type="slidenum">
              <a:t>81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"/>
          <p:cNvSpPr/>
          <p:nvPr/>
        </p:nvSpPr>
        <p:spPr>
          <a:xfrm>
            <a:off x="180000" y="2520360"/>
            <a:ext cx="3959640" cy="35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Problème : flags=re.IGNORECASE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2" name=""/>
          <p:cNvSpPr/>
          <p:nvPr/>
        </p:nvSpPr>
        <p:spPr>
          <a:xfrm>
            <a:off x="2592000" y="720000"/>
            <a:ext cx="3239280" cy="35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Augmenter Base d’acronymes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3" name=""/>
          <p:cNvSpPr/>
          <p:nvPr/>
        </p:nvSpPr>
        <p:spPr>
          <a:xfrm>
            <a:off x="180000" y="720000"/>
            <a:ext cx="1799280" cy="35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le supprime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4" name=""/>
          <p:cNvSpPr/>
          <p:nvPr/>
        </p:nvSpPr>
        <p:spPr>
          <a:xfrm>
            <a:off x="1872000" y="900000"/>
            <a:ext cx="720000" cy="36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-45000" bIns="-4500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5" name=""/>
          <p:cNvSpPr/>
          <p:nvPr/>
        </p:nvSpPr>
        <p:spPr>
          <a:xfrm>
            <a:off x="0" y="1584000"/>
            <a:ext cx="9359280" cy="601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De base on supprime les acronymes entre parenthèse pour ne pas doubler les définitions (mais seulement ceux qu’on connaît) → On les récupère avant de les supprimer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46" name="" descr=""/>
          <p:cNvPicPr/>
          <p:nvPr/>
        </p:nvPicPr>
        <p:blipFill>
          <a:blip r:embed="rId1"/>
          <a:stretch/>
        </p:blipFill>
        <p:spPr>
          <a:xfrm>
            <a:off x="864000" y="1224000"/>
            <a:ext cx="2998080" cy="323280"/>
          </a:xfrm>
          <a:prstGeom prst="rect">
            <a:avLst/>
          </a:prstGeom>
          <a:ln w="0">
            <a:noFill/>
          </a:ln>
        </p:spPr>
      </p:pic>
      <p:sp>
        <p:nvSpPr>
          <p:cNvPr id="547" name=""/>
          <p:cNvSpPr/>
          <p:nvPr/>
        </p:nvSpPr>
        <p:spPr>
          <a:xfrm>
            <a:off x="5364000" y="1201680"/>
            <a:ext cx="2627280" cy="34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passe de 333 à 258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8" name=""/>
          <p:cNvSpPr/>
          <p:nvPr/>
        </p:nvSpPr>
        <p:spPr>
          <a:xfrm>
            <a:off x="8726760" y="6288120"/>
            <a:ext cx="522720" cy="422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24A37F7F-549C-4F49-8986-B799A2C6E8D7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9" name=""/>
          <p:cNvSpPr/>
          <p:nvPr/>
        </p:nvSpPr>
        <p:spPr>
          <a:xfrm>
            <a:off x="360000" y="3101760"/>
            <a:ext cx="4139640" cy="857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avait mis ignorecase pour récupérer tous les acronymes possibles :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50" name="" descr=""/>
          <p:cNvPicPr/>
          <p:nvPr/>
        </p:nvPicPr>
        <p:blipFill>
          <a:blip r:embed="rId2"/>
          <a:stretch/>
        </p:blipFill>
        <p:spPr>
          <a:xfrm>
            <a:off x="447840" y="3960000"/>
            <a:ext cx="2431800" cy="276480"/>
          </a:xfrm>
          <a:prstGeom prst="rect">
            <a:avLst/>
          </a:prstGeom>
          <a:ln w="0">
            <a:noFill/>
          </a:ln>
        </p:spPr>
      </p:pic>
      <p:sp>
        <p:nvSpPr>
          <p:cNvPr id="551" name=""/>
          <p:cNvSpPr/>
          <p:nvPr/>
        </p:nvSpPr>
        <p:spPr>
          <a:xfrm>
            <a:off x="5220000" y="2447280"/>
            <a:ext cx="2699640" cy="706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ALL : acute lymphoblastic leukemia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2" name=""/>
          <p:cNvSpPr/>
          <p:nvPr/>
        </p:nvSpPr>
        <p:spPr>
          <a:xfrm>
            <a:off x="3528000" y="4617720"/>
            <a:ext cx="1799640" cy="60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IT : Intrathecal injections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53" name="" descr=""/>
          <p:cNvPicPr/>
          <p:nvPr/>
        </p:nvPicPr>
        <p:blipFill>
          <a:blip r:embed="rId3"/>
          <a:stretch/>
        </p:blipFill>
        <p:spPr>
          <a:xfrm>
            <a:off x="5328360" y="4500000"/>
            <a:ext cx="3131280" cy="243000"/>
          </a:xfrm>
          <a:prstGeom prst="rect">
            <a:avLst/>
          </a:prstGeom>
          <a:ln w="0">
            <a:noFill/>
          </a:ln>
        </p:spPr>
      </p:pic>
      <p:pic>
        <p:nvPicPr>
          <p:cNvPr id="554" name="" descr=""/>
          <p:cNvPicPr/>
          <p:nvPr/>
        </p:nvPicPr>
        <p:blipFill>
          <a:blip r:embed="rId4"/>
          <a:stretch/>
        </p:blipFill>
        <p:spPr>
          <a:xfrm>
            <a:off x="5328000" y="5004000"/>
            <a:ext cx="3599640" cy="215640"/>
          </a:xfrm>
          <a:prstGeom prst="rect">
            <a:avLst/>
          </a:prstGeom>
          <a:ln w="0">
            <a:noFill/>
          </a:ln>
        </p:spPr>
      </p:pic>
      <p:pic>
        <p:nvPicPr>
          <p:cNvPr id="555" name="" descr=""/>
          <p:cNvPicPr/>
          <p:nvPr/>
        </p:nvPicPr>
        <p:blipFill>
          <a:blip r:embed="rId5"/>
          <a:stretch/>
        </p:blipFill>
        <p:spPr>
          <a:xfrm>
            <a:off x="4140000" y="3153960"/>
            <a:ext cx="4914360" cy="265680"/>
          </a:xfrm>
          <a:prstGeom prst="rect">
            <a:avLst/>
          </a:prstGeom>
          <a:ln w="0">
            <a:noFill/>
          </a:ln>
        </p:spPr>
      </p:pic>
      <p:pic>
        <p:nvPicPr>
          <p:cNvPr id="556" name="" descr=""/>
          <p:cNvPicPr/>
          <p:nvPr/>
        </p:nvPicPr>
        <p:blipFill>
          <a:blip r:embed="rId6"/>
          <a:stretch/>
        </p:blipFill>
        <p:spPr>
          <a:xfrm>
            <a:off x="4140000" y="3600000"/>
            <a:ext cx="4859640" cy="220320"/>
          </a:xfrm>
          <a:prstGeom prst="rect">
            <a:avLst/>
          </a:prstGeom>
          <a:ln w="0">
            <a:noFill/>
          </a:ln>
        </p:spPr>
      </p:pic>
      <p:pic>
        <p:nvPicPr>
          <p:cNvPr id="557" name="" descr=""/>
          <p:cNvPicPr/>
          <p:nvPr/>
        </p:nvPicPr>
        <p:blipFill>
          <a:blip r:embed="rId7"/>
          <a:stretch/>
        </p:blipFill>
        <p:spPr>
          <a:xfrm>
            <a:off x="208440" y="5040000"/>
            <a:ext cx="2491200" cy="235440"/>
          </a:xfrm>
          <a:prstGeom prst="rect">
            <a:avLst/>
          </a:prstGeom>
          <a:ln w="0">
            <a:noFill/>
          </a:ln>
        </p:spPr>
      </p:pic>
      <p:pic>
        <p:nvPicPr>
          <p:cNvPr id="558" name="" descr=""/>
          <p:cNvPicPr/>
          <p:nvPr/>
        </p:nvPicPr>
        <p:blipFill>
          <a:blip r:embed="rId8"/>
          <a:stretch/>
        </p:blipFill>
        <p:spPr>
          <a:xfrm>
            <a:off x="281520" y="5724000"/>
            <a:ext cx="2346120" cy="243000"/>
          </a:xfrm>
          <a:prstGeom prst="rect">
            <a:avLst/>
          </a:prstGeom>
          <a:ln w="0">
            <a:noFill/>
          </a:ln>
        </p:spPr>
      </p:pic>
      <p:sp>
        <p:nvSpPr>
          <p:cNvPr id="559" name=""/>
          <p:cNvSpPr/>
          <p:nvPr/>
        </p:nvSpPr>
        <p:spPr>
          <a:xfrm>
            <a:off x="1260000" y="5328000"/>
            <a:ext cx="360" cy="36000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0" name=""/>
          <p:cNvSpPr/>
          <p:nvPr/>
        </p:nvSpPr>
        <p:spPr>
          <a:xfrm>
            <a:off x="0" y="4500000"/>
            <a:ext cx="3059640" cy="35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enlève ignorecase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D8080EE-4065-4AD4-8CF1-19B92DBECB66}" type="slidenum">
              <a:t>82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"/>
          <p:cNvSpPr/>
          <p:nvPr/>
        </p:nvSpPr>
        <p:spPr>
          <a:xfrm>
            <a:off x="36000" y="648000"/>
            <a:ext cx="2123280" cy="601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Sections validées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2" name=""/>
          <p:cNvSpPr/>
          <p:nvPr/>
        </p:nvSpPr>
        <p:spPr>
          <a:xfrm>
            <a:off x="180000" y="1197720"/>
            <a:ext cx="2519280" cy="601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TITLE : 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Name + Title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3" name=""/>
          <p:cNvSpPr/>
          <p:nvPr/>
        </p:nvSpPr>
        <p:spPr>
          <a:xfrm>
            <a:off x="2700000" y="1201320"/>
            <a:ext cx="3059280" cy="111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INCLUSION CRITERIA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Inclusion + Pre Inclusion + population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4" name=""/>
          <p:cNvSpPr/>
          <p:nvPr/>
        </p:nvSpPr>
        <p:spPr>
          <a:xfrm>
            <a:off x="5940000" y="1189800"/>
            <a:ext cx="3059280" cy="969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EXCLUSION CRITERIA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Non Inclusion + Exclusion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5" name=""/>
          <p:cNvSpPr/>
          <p:nvPr/>
        </p:nvSpPr>
        <p:spPr>
          <a:xfrm>
            <a:off x="0" y="2808000"/>
            <a:ext cx="2879280" cy="89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JUSTIFICATION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Background + Rationale + Scientific justification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6" name=""/>
          <p:cNvSpPr/>
          <p:nvPr/>
        </p:nvSpPr>
        <p:spPr>
          <a:xfrm>
            <a:off x="3264840" y="2808000"/>
            <a:ext cx="2134440" cy="107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STATISTICAL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Statistical + analysis + sample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7" name=""/>
          <p:cNvSpPr/>
          <p:nvPr/>
        </p:nvSpPr>
        <p:spPr>
          <a:xfrm>
            <a:off x="5940000" y="2785320"/>
            <a:ext cx="3059280" cy="92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OBJECTIVE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Objective + end-points +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assessment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8" name=""/>
          <p:cNvSpPr/>
          <p:nvPr/>
        </p:nvSpPr>
        <p:spPr>
          <a:xfrm>
            <a:off x="1967040" y="4364280"/>
            <a:ext cx="1439280" cy="89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DESIGN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Design + Method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9" name=""/>
          <p:cNvSpPr/>
          <p:nvPr/>
        </p:nvSpPr>
        <p:spPr>
          <a:xfrm>
            <a:off x="4685400" y="4222440"/>
            <a:ext cx="1920600" cy="162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TREATMENT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Treatment + Transplant +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Intervention +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Experimental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0" name=""/>
          <p:cNvSpPr/>
          <p:nvPr/>
        </p:nvSpPr>
        <p:spPr>
          <a:xfrm>
            <a:off x="8748000" y="6264000"/>
            <a:ext cx="522720" cy="422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814FE152-CC69-48E8-838A-1CAC66F8485C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BE494FD-F824-4947-93EE-8D29E8FA60E9}" type="slidenum">
              <a:t>83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"/>
          <p:cNvSpPr/>
          <p:nvPr/>
        </p:nvSpPr>
        <p:spPr>
          <a:xfrm>
            <a:off x="36000" y="720000"/>
            <a:ext cx="3203280" cy="35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Sections potentiels 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2" name=""/>
          <p:cNvSpPr/>
          <p:nvPr/>
        </p:nvSpPr>
        <p:spPr>
          <a:xfrm>
            <a:off x="360000" y="1440000"/>
            <a:ext cx="1079280" cy="71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RISKS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Risks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3" name=""/>
          <p:cNvSpPr/>
          <p:nvPr/>
        </p:nvSpPr>
        <p:spPr>
          <a:xfrm>
            <a:off x="1980000" y="1440000"/>
            <a:ext cx="2699280" cy="67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EXPECTED BENFITS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Expected benefits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4" name=""/>
          <p:cNvSpPr/>
          <p:nvPr/>
        </p:nvSpPr>
        <p:spPr>
          <a:xfrm>
            <a:off x="5220000" y="1440000"/>
            <a:ext cx="2267280" cy="1369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TREATMENT BIS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Comparator +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Control group +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Therapy +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Leukemia- oriented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5" name=""/>
          <p:cNvSpPr/>
          <p:nvPr/>
        </p:nvSpPr>
        <p:spPr>
          <a:xfrm>
            <a:off x="340920" y="2880000"/>
            <a:ext cx="3978360" cy="111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PROCEDURE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Practical + 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interventions (Treatment ?)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6" name=""/>
          <p:cNvSpPr/>
          <p:nvPr/>
        </p:nvSpPr>
        <p:spPr>
          <a:xfrm>
            <a:off x="8762760" y="6288120"/>
            <a:ext cx="522720" cy="422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6C6F1A4B-DB10-4ACC-A528-FFB1CEADE234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528FF3D-C416-404E-8469-6011E491E930}" type="slidenum">
              <a:t>84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"/>
          <p:cNvSpPr/>
          <p:nvPr/>
        </p:nvSpPr>
        <p:spPr>
          <a:xfrm>
            <a:off x="353160" y="1453320"/>
            <a:ext cx="1501560" cy="601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NUMBERS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Number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8" name=""/>
          <p:cNvSpPr/>
          <p:nvPr/>
        </p:nvSpPr>
        <p:spPr>
          <a:xfrm>
            <a:off x="36000" y="720000"/>
            <a:ext cx="3203280" cy="35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Sections à voir ou refusées 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9" name=""/>
          <p:cNvSpPr/>
          <p:nvPr/>
        </p:nvSpPr>
        <p:spPr>
          <a:xfrm>
            <a:off x="2160000" y="1452600"/>
            <a:ext cx="2159280" cy="601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SITES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Centers + Sites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0" name=""/>
          <p:cNvSpPr/>
          <p:nvPr/>
        </p:nvSpPr>
        <p:spPr>
          <a:xfrm>
            <a:off x="6480000" y="1440000"/>
            <a:ext cx="1799280" cy="111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PEOPLE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Coordinating + Director + Committee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1" name=""/>
          <p:cNvSpPr/>
          <p:nvPr/>
        </p:nvSpPr>
        <p:spPr>
          <a:xfrm>
            <a:off x="360000" y="2633400"/>
            <a:ext cx="3419280" cy="677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DSMB 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Data Safety Monitoring Board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2" name=""/>
          <p:cNvSpPr/>
          <p:nvPr/>
        </p:nvSpPr>
        <p:spPr>
          <a:xfrm>
            <a:off x="360000" y="3537720"/>
            <a:ext cx="2055960" cy="601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SHORT TITLE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Short/Abbreviation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3" name=""/>
          <p:cNvSpPr/>
          <p:nvPr/>
        </p:nvSpPr>
        <p:spPr>
          <a:xfrm>
            <a:off x="2952360" y="4491360"/>
            <a:ext cx="2446920" cy="90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MONETARY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Sponsor + Monetary + Funding + Budget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4" name=""/>
          <p:cNvSpPr/>
          <p:nvPr/>
        </p:nvSpPr>
        <p:spPr>
          <a:xfrm>
            <a:off x="4140000" y="1453680"/>
            <a:ext cx="2256480" cy="88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DURATION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Period + Duration + Schedule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5" name=""/>
          <p:cNvSpPr/>
          <p:nvPr/>
        </p:nvSpPr>
        <p:spPr>
          <a:xfrm>
            <a:off x="360000" y="4500000"/>
            <a:ext cx="2159280" cy="85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INFORMATIONS :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SAE + EU-CT + Category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6" name=""/>
          <p:cNvSpPr/>
          <p:nvPr/>
        </p:nvSpPr>
        <p:spPr>
          <a:xfrm>
            <a:off x="4140000" y="2592000"/>
            <a:ext cx="4120560" cy="143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SPECIFIC: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ASPARAGINASE- Oriented assays +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Add-on studies +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MRD monitoring +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Device(s) under investigation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7" name=""/>
          <p:cNvSpPr/>
          <p:nvPr/>
        </p:nvSpPr>
        <p:spPr>
          <a:xfrm>
            <a:off x="8762760" y="6252120"/>
            <a:ext cx="522720" cy="422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5E4A31B2-4B4F-488D-B9A4-191705D5DE1A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09641AB-8C79-4C4F-B812-65257A758F9E}" type="slidenum">
              <a:t>85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"/>
          <p:cNvSpPr/>
          <p:nvPr/>
        </p:nvSpPr>
        <p:spPr>
          <a:xfrm>
            <a:off x="180000" y="720000"/>
            <a:ext cx="5219640" cy="35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Plusieurs Sections vides dans plusieurs études 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89" name="" descr=""/>
          <p:cNvPicPr/>
          <p:nvPr/>
        </p:nvPicPr>
        <p:blipFill>
          <a:blip r:embed="rId1"/>
          <a:stretch/>
        </p:blipFill>
        <p:spPr>
          <a:xfrm>
            <a:off x="273240" y="1693800"/>
            <a:ext cx="3146400" cy="2193840"/>
          </a:xfrm>
          <a:prstGeom prst="rect">
            <a:avLst/>
          </a:prstGeom>
          <a:ln w="0">
            <a:noFill/>
          </a:ln>
        </p:spPr>
      </p:pic>
      <p:pic>
        <p:nvPicPr>
          <p:cNvPr id="590" name="" descr=""/>
          <p:cNvPicPr/>
          <p:nvPr/>
        </p:nvPicPr>
        <p:blipFill>
          <a:blip r:embed="rId2"/>
          <a:stretch/>
        </p:blipFill>
        <p:spPr>
          <a:xfrm>
            <a:off x="3935520" y="1571760"/>
            <a:ext cx="3624120" cy="2639880"/>
          </a:xfrm>
          <a:prstGeom prst="rect">
            <a:avLst/>
          </a:prstGeom>
          <a:ln w="0">
            <a:noFill/>
          </a:ln>
        </p:spPr>
      </p:pic>
      <p:sp>
        <p:nvSpPr>
          <p:cNvPr id="591" name=""/>
          <p:cNvSpPr/>
          <p:nvPr/>
        </p:nvSpPr>
        <p:spPr>
          <a:xfrm>
            <a:off x="180000" y="1260000"/>
            <a:ext cx="2699640" cy="35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Exemple : SONIMEL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2" name=""/>
          <p:cNvSpPr/>
          <p:nvPr/>
        </p:nvSpPr>
        <p:spPr>
          <a:xfrm>
            <a:off x="180000" y="4721760"/>
            <a:ext cx="4139640" cy="60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Principalement les sections potentiels,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Les rajouter dans d’autres sections ?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3" name=""/>
          <p:cNvSpPr/>
          <p:nvPr/>
        </p:nvSpPr>
        <p:spPr>
          <a:xfrm>
            <a:off x="8748000" y="6264000"/>
            <a:ext cx="522720" cy="422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45EBD6AD-F30E-41D8-8354-62CD7AE60A00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98C4DF0-B973-4161-AC9A-E4CF35E7A294}" type="slidenum">
              <a:t>86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"/>
          <p:cNvSpPr/>
          <p:nvPr/>
        </p:nvSpPr>
        <p:spPr>
          <a:xfrm>
            <a:off x="1260000" y="1980000"/>
            <a:ext cx="7019640" cy="348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8000" spc="-1" strike="noStrike">
                <a:solidFill>
                  <a:srgbClr val="000000"/>
                </a:solidFill>
                <a:latin typeface="Arial"/>
                <a:ea typeface="DejaVu Sans"/>
              </a:rPr>
              <a:t>SECTION 11 :</a:t>
            </a:r>
            <a:br>
              <a:rPr sz="8000"/>
            </a:br>
            <a:r>
              <a:rPr b="0" lang="fr-FR" sz="8000" spc="-1" strike="noStrike">
                <a:solidFill>
                  <a:srgbClr val="000000"/>
                </a:solidFill>
                <a:latin typeface="Arial"/>
                <a:ea typeface="DejaVu Sans"/>
              </a:rPr>
              <a:t>20/06</a:t>
            </a:r>
            <a:endParaRPr b="0" lang="fr-FR" sz="8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5" name=""/>
          <p:cNvSpPr/>
          <p:nvPr/>
        </p:nvSpPr>
        <p:spPr>
          <a:xfrm>
            <a:off x="8654760" y="6432480"/>
            <a:ext cx="522720" cy="422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DB715B8D-2885-4E10-A2AC-718012C23A90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6E49695-EE1A-4027-BE9D-975A58546903}" type="slidenum">
              <a:t>87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"/>
          <p:cNvSpPr/>
          <p:nvPr/>
        </p:nvSpPr>
        <p:spPr>
          <a:xfrm>
            <a:off x="8748000" y="6264000"/>
            <a:ext cx="522720" cy="422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17BB0CB0-8744-492C-9510-D081426B4FDF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7" name=""/>
          <p:cNvSpPr txBox="1"/>
          <p:nvPr/>
        </p:nvSpPr>
        <p:spPr>
          <a:xfrm>
            <a:off x="180000" y="1260000"/>
            <a:ext cx="8655840" cy="602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Version 1: acronyme avec 's' final =&gt; définition sur len(acronym)-1 mots précédents, Requis : le dernier mot doit finir par un 's'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8" name=""/>
          <p:cNvSpPr txBox="1"/>
          <p:nvPr/>
        </p:nvSpPr>
        <p:spPr>
          <a:xfrm>
            <a:off x="180000" y="720000"/>
            <a:ext cx="1620000" cy="360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Acronymes :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9" name=""/>
          <p:cNvSpPr txBox="1"/>
          <p:nvPr/>
        </p:nvSpPr>
        <p:spPr>
          <a:xfrm>
            <a:off x="139320" y="2277720"/>
            <a:ext cx="7590240" cy="602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Version 2: correspondance stricte lettre par lettre avec n mots précédents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Requis : Pile le bon nombre de mots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0" name=""/>
          <p:cNvSpPr txBox="1"/>
          <p:nvPr/>
        </p:nvSpPr>
        <p:spPr>
          <a:xfrm>
            <a:off x="180000" y="3600000"/>
            <a:ext cx="8140680" cy="602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Version 3: correspondance de l’acronyme dans un seul mot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Requis : Contient toutes les lettres dans l'ordre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1" name=""/>
          <p:cNvSpPr txBox="1"/>
          <p:nvPr/>
        </p:nvSpPr>
        <p:spPr>
          <a:xfrm>
            <a:off x="180000" y="4725360"/>
            <a:ext cx="7017480" cy="602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Version 4: fenêtre élargie (2n) + suppression stopwords, initiales des mots dans l'ordre correspondant à l'acronyme, non contigu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02" name="" descr=""/>
          <p:cNvPicPr/>
          <p:nvPr/>
        </p:nvPicPr>
        <p:blipFill>
          <a:blip r:embed="rId1"/>
          <a:stretch/>
        </p:blipFill>
        <p:spPr>
          <a:xfrm>
            <a:off x="900000" y="1850400"/>
            <a:ext cx="2340000" cy="212400"/>
          </a:xfrm>
          <a:prstGeom prst="rect">
            <a:avLst/>
          </a:prstGeom>
          <a:ln w="0">
            <a:noFill/>
          </a:ln>
        </p:spPr>
      </p:pic>
      <p:pic>
        <p:nvPicPr>
          <p:cNvPr id="603" name="" descr=""/>
          <p:cNvPicPr/>
          <p:nvPr/>
        </p:nvPicPr>
        <p:blipFill>
          <a:blip r:embed="rId2"/>
          <a:stretch/>
        </p:blipFill>
        <p:spPr>
          <a:xfrm>
            <a:off x="3479040" y="1862280"/>
            <a:ext cx="2460960" cy="212760"/>
          </a:xfrm>
          <a:prstGeom prst="rect">
            <a:avLst/>
          </a:prstGeom>
          <a:ln w="0">
            <a:noFill/>
          </a:ln>
        </p:spPr>
      </p:pic>
      <p:pic>
        <p:nvPicPr>
          <p:cNvPr id="604" name="" descr=""/>
          <p:cNvPicPr/>
          <p:nvPr/>
        </p:nvPicPr>
        <p:blipFill>
          <a:blip r:embed="rId3"/>
          <a:stretch/>
        </p:blipFill>
        <p:spPr>
          <a:xfrm>
            <a:off x="350640" y="3042360"/>
            <a:ext cx="2709360" cy="211680"/>
          </a:xfrm>
          <a:prstGeom prst="rect">
            <a:avLst/>
          </a:prstGeom>
          <a:ln w="0">
            <a:noFill/>
          </a:ln>
        </p:spPr>
      </p:pic>
      <p:pic>
        <p:nvPicPr>
          <p:cNvPr id="605" name="" descr=""/>
          <p:cNvPicPr/>
          <p:nvPr/>
        </p:nvPicPr>
        <p:blipFill>
          <a:blip r:embed="rId4"/>
          <a:stretch/>
        </p:blipFill>
        <p:spPr>
          <a:xfrm>
            <a:off x="3600000" y="3060000"/>
            <a:ext cx="2880000" cy="194040"/>
          </a:xfrm>
          <a:prstGeom prst="rect">
            <a:avLst/>
          </a:prstGeom>
          <a:ln w="0">
            <a:noFill/>
          </a:ln>
        </p:spPr>
      </p:pic>
      <p:pic>
        <p:nvPicPr>
          <p:cNvPr id="606" name="" descr=""/>
          <p:cNvPicPr/>
          <p:nvPr/>
        </p:nvPicPr>
        <p:blipFill>
          <a:blip r:embed="rId5"/>
          <a:stretch/>
        </p:blipFill>
        <p:spPr>
          <a:xfrm>
            <a:off x="4140000" y="4320000"/>
            <a:ext cx="2046600" cy="183240"/>
          </a:xfrm>
          <a:prstGeom prst="rect">
            <a:avLst/>
          </a:prstGeom>
          <a:ln w="0">
            <a:noFill/>
          </a:ln>
        </p:spPr>
      </p:pic>
      <p:pic>
        <p:nvPicPr>
          <p:cNvPr id="607" name="" descr=""/>
          <p:cNvPicPr/>
          <p:nvPr/>
        </p:nvPicPr>
        <p:blipFill>
          <a:blip r:embed="rId6"/>
          <a:stretch/>
        </p:blipFill>
        <p:spPr>
          <a:xfrm>
            <a:off x="259920" y="4320000"/>
            <a:ext cx="3520080" cy="228240"/>
          </a:xfrm>
          <a:prstGeom prst="rect">
            <a:avLst/>
          </a:prstGeom>
          <a:ln w="0">
            <a:noFill/>
          </a:ln>
        </p:spPr>
      </p:pic>
      <p:pic>
        <p:nvPicPr>
          <p:cNvPr id="608" name="" descr=""/>
          <p:cNvPicPr/>
          <p:nvPr/>
        </p:nvPicPr>
        <p:blipFill>
          <a:blip r:embed="rId7"/>
          <a:stretch/>
        </p:blipFill>
        <p:spPr>
          <a:xfrm>
            <a:off x="238680" y="5400000"/>
            <a:ext cx="4104000" cy="183600"/>
          </a:xfrm>
          <a:prstGeom prst="rect">
            <a:avLst/>
          </a:prstGeom>
          <a:ln w="0">
            <a:noFill/>
          </a:ln>
        </p:spPr>
      </p:pic>
      <p:pic>
        <p:nvPicPr>
          <p:cNvPr id="609" name="" descr=""/>
          <p:cNvPicPr/>
          <p:nvPr/>
        </p:nvPicPr>
        <p:blipFill>
          <a:blip r:embed="rId8"/>
          <a:stretch/>
        </p:blipFill>
        <p:spPr>
          <a:xfrm>
            <a:off x="4535280" y="5382360"/>
            <a:ext cx="3240000" cy="20880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A874CD0-7D17-457D-B23F-E4D2CA7F1F31}" type="slidenum">
              <a:t>88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"/>
          <p:cNvSpPr txBox="1"/>
          <p:nvPr/>
        </p:nvSpPr>
        <p:spPr>
          <a:xfrm>
            <a:off x="540000" y="1260000"/>
            <a:ext cx="3579120" cy="346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Problèmes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11" name="" descr=""/>
          <p:cNvPicPr/>
          <p:nvPr/>
        </p:nvPicPr>
        <p:blipFill>
          <a:blip r:embed="rId1"/>
          <a:stretch/>
        </p:blipFill>
        <p:spPr>
          <a:xfrm>
            <a:off x="540000" y="1931760"/>
            <a:ext cx="1980000" cy="244080"/>
          </a:xfrm>
          <a:prstGeom prst="rect">
            <a:avLst/>
          </a:prstGeom>
          <a:ln w="0">
            <a:noFill/>
          </a:ln>
        </p:spPr>
      </p:pic>
      <p:sp>
        <p:nvSpPr>
          <p:cNvPr id="612" name=""/>
          <p:cNvSpPr txBox="1"/>
          <p:nvPr/>
        </p:nvSpPr>
        <p:spPr>
          <a:xfrm>
            <a:off x="2880000" y="1800000"/>
            <a:ext cx="2880000" cy="858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‘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 non géré dans la V2 car mot différent et commence par un B pour la V4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3" name=""/>
          <p:cNvSpPr txBox="1"/>
          <p:nvPr/>
        </p:nvSpPr>
        <p:spPr>
          <a:xfrm>
            <a:off x="6300000" y="1800000"/>
            <a:ext cx="2520000" cy="900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Changement de la V4 : On parcourt en sens inverse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14" name="" descr=""/>
          <p:cNvPicPr/>
          <p:nvPr/>
        </p:nvPicPr>
        <p:blipFill>
          <a:blip r:embed="rId2"/>
          <a:stretch/>
        </p:blipFill>
        <p:spPr>
          <a:xfrm>
            <a:off x="6372000" y="2700000"/>
            <a:ext cx="1908000" cy="230400"/>
          </a:xfrm>
          <a:prstGeom prst="rect">
            <a:avLst/>
          </a:prstGeom>
          <a:ln w="0">
            <a:noFill/>
          </a:ln>
        </p:spPr>
      </p:pic>
      <p:sp>
        <p:nvSpPr>
          <p:cNvPr id="615" name=""/>
          <p:cNvSpPr/>
          <p:nvPr/>
        </p:nvSpPr>
        <p:spPr>
          <a:xfrm>
            <a:off x="8730000" y="6237720"/>
            <a:ext cx="522720" cy="422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D3F7CD25-3451-4CDD-BC0F-7F23A7F38BCF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F2629D4-E5E3-4B58-A1FA-336AC9D9EF22}" type="slidenum">
              <a:t>89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"/>
          <p:cNvSpPr/>
          <p:nvPr/>
        </p:nvSpPr>
        <p:spPr>
          <a:xfrm>
            <a:off x="1260000" y="1980000"/>
            <a:ext cx="6473160" cy="348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8000" spc="-1" strike="noStrike">
                <a:solidFill>
                  <a:srgbClr val="000000"/>
                </a:solidFill>
                <a:latin typeface="Arial"/>
              </a:rPr>
              <a:t>SECTION 2 :</a:t>
            </a:r>
            <a:br>
              <a:rPr sz="8000"/>
            </a:br>
            <a:r>
              <a:rPr b="0" lang="fr-FR" sz="8000" spc="-1" strike="noStrike">
                <a:solidFill>
                  <a:srgbClr val="000000"/>
                </a:solidFill>
                <a:latin typeface="Arial"/>
              </a:rPr>
              <a:t>04/04</a:t>
            </a:r>
            <a:endParaRPr b="0" lang="fr-FR" sz="8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8" name=""/>
          <p:cNvSpPr/>
          <p:nvPr/>
        </p:nvSpPr>
        <p:spPr>
          <a:xfrm>
            <a:off x="8820360" y="6431040"/>
            <a:ext cx="374040" cy="422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1EED56FF-D939-4D25-81F9-7FFDD407FC9D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8D14C8B-5F58-4399-902D-EC6B0FBD9B97}" type="slidenum">
              <a:t>9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"/>
          <p:cNvSpPr txBox="1"/>
          <p:nvPr/>
        </p:nvSpPr>
        <p:spPr>
          <a:xfrm>
            <a:off x="180000" y="720000"/>
            <a:ext cx="1440000" cy="360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Sections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17" name="" descr=""/>
          <p:cNvPicPr/>
          <p:nvPr/>
        </p:nvPicPr>
        <p:blipFill>
          <a:blip r:embed="rId1"/>
          <a:stretch/>
        </p:blipFill>
        <p:spPr>
          <a:xfrm>
            <a:off x="360000" y="1260000"/>
            <a:ext cx="1713960" cy="1302480"/>
          </a:xfrm>
          <a:prstGeom prst="rect">
            <a:avLst/>
          </a:prstGeom>
          <a:ln w="0">
            <a:noFill/>
          </a:ln>
        </p:spPr>
      </p:pic>
      <p:sp>
        <p:nvSpPr>
          <p:cNvPr id="618" name=""/>
          <p:cNvSpPr txBox="1"/>
          <p:nvPr/>
        </p:nvSpPr>
        <p:spPr>
          <a:xfrm>
            <a:off x="2160000" y="1440000"/>
            <a:ext cx="2160000" cy="900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Changement de nom pour les titres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19" name="" descr=""/>
          <p:cNvPicPr/>
          <p:nvPr/>
        </p:nvPicPr>
        <p:blipFill>
          <a:blip r:embed="rId2"/>
          <a:stretch/>
        </p:blipFill>
        <p:spPr>
          <a:xfrm>
            <a:off x="4905360" y="2337120"/>
            <a:ext cx="1950480" cy="3062880"/>
          </a:xfrm>
          <a:prstGeom prst="rect">
            <a:avLst/>
          </a:prstGeom>
          <a:ln w="0">
            <a:noFill/>
          </a:ln>
        </p:spPr>
      </p:pic>
      <p:sp>
        <p:nvSpPr>
          <p:cNvPr id="620" name=""/>
          <p:cNvSpPr txBox="1"/>
          <p:nvPr/>
        </p:nvSpPr>
        <p:spPr>
          <a:xfrm>
            <a:off x="5155200" y="1222920"/>
            <a:ext cx="1800000" cy="1114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Ajouts des autres titres pour la version complète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1" name=""/>
          <p:cNvSpPr txBox="1"/>
          <p:nvPr/>
        </p:nvSpPr>
        <p:spPr>
          <a:xfrm>
            <a:off x="407880" y="4359600"/>
            <a:ext cx="3260880" cy="6199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Création de la base CSV pour présence des Sections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2" name=""/>
          <p:cNvSpPr/>
          <p:nvPr/>
        </p:nvSpPr>
        <p:spPr>
          <a:xfrm>
            <a:off x="8774280" y="6252120"/>
            <a:ext cx="522720" cy="422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5871E7B4-ACDA-481C-8F46-FF2A7DC44A6C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FCDDB90-ACF6-4322-A057-AD700AAE713B}" type="slidenum">
              <a:t>90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"/>
          <p:cNvSpPr/>
          <p:nvPr/>
        </p:nvSpPr>
        <p:spPr>
          <a:xfrm>
            <a:off x="8739000" y="6219360"/>
            <a:ext cx="522720" cy="422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8E31074A-3A2C-460B-BD81-0B0737945A13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4" name=""/>
          <p:cNvSpPr txBox="1"/>
          <p:nvPr/>
        </p:nvSpPr>
        <p:spPr>
          <a:xfrm>
            <a:off x="212760" y="762120"/>
            <a:ext cx="1461960" cy="602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Moteur de Recherche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5" name=""/>
          <p:cNvSpPr txBox="1"/>
          <p:nvPr/>
        </p:nvSpPr>
        <p:spPr>
          <a:xfrm>
            <a:off x="142200" y="5032800"/>
            <a:ext cx="1514880" cy="7264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Uniquement commencé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6" name=""/>
          <p:cNvSpPr txBox="1"/>
          <p:nvPr/>
        </p:nvSpPr>
        <p:spPr>
          <a:xfrm>
            <a:off x="4511880" y="3154320"/>
            <a:ext cx="2028960" cy="7264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Ajout du nouveau preprocess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27" name="" descr=""/>
          <p:cNvPicPr/>
          <p:nvPr/>
        </p:nvPicPr>
        <p:blipFill>
          <a:blip r:embed="rId1"/>
          <a:stretch/>
        </p:blipFill>
        <p:spPr>
          <a:xfrm>
            <a:off x="6540840" y="3341520"/>
            <a:ext cx="2556000" cy="183600"/>
          </a:xfrm>
          <a:prstGeom prst="rect">
            <a:avLst/>
          </a:prstGeom>
          <a:ln w="0">
            <a:noFill/>
          </a:ln>
        </p:spPr>
      </p:pic>
      <p:pic>
        <p:nvPicPr>
          <p:cNvPr id="628" name="" descr=""/>
          <p:cNvPicPr/>
          <p:nvPr/>
        </p:nvPicPr>
        <p:blipFill>
          <a:blip r:embed="rId2"/>
          <a:stretch/>
        </p:blipFill>
        <p:spPr>
          <a:xfrm>
            <a:off x="6540840" y="2545920"/>
            <a:ext cx="1424520" cy="723600"/>
          </a:xfrm>
          <a:prstGeom prst="rect">
            <a:avLst/>
          </a:prstGeom>
          <a:ln w="0">
            <a:noFill/>
          </a:ln>
        </p:spPr>
      </p:pic>
      <p:pic>
        <p:nvPicPr>
          <p:cNvPr id="629" name="" descr=""/>
          <p:cNvPicPr/>
          <p:nvPr/>
        </p:nvPicPr>
        <p:blipFill>
          <a:blip r:embed="rId3"/>
          <a:stretch/>
        </p:blipFill>
        <p:spPr>
          <a:xfrm>
            <a:off x="6540840" y="3706200"/>
            <a:ext cx="2476080" cy="174600"/>
          </a:xfrm>
          <a:prstGeom prst="rect">
            <a:avLst/>
          </a:prstGeom>
          <a:ln w="0">
            <a:noFill/>
          </a:ln>
        </p:spPr>
      </p:pic>
      <p:pic>
        <p:nvPicPr>
          <p:cNvPr id="630" name="" descr=""/>
          <p:cNvPicPr/>
          <p:nvPr/>
        </p:nvPicPr>
        <p:blipFill>
          <a:blip r:embed="rId4"/>
          <a:stretch/>
        </p:blipFill>
        <p:spPr>
          <a:xfrm>
            <a:off x="6593760" y="3972960"/>
            <a:ext cx="2034000" cy="471960"/>
          </a:xfrm>
          <a:prstGeom prst="rect">
            <a:avLst/>
          </a:prstGeom>
          <a:ln w="0">
            <a:noFill/>
          </a:ln>
        </p:spPr>
      </p:pic>
      <p:pic>
        <p:nvPicPr>
          <p:cNvPr id="631" name="" descr=""/>
          <p:cNvPicPr/>
          <p:nvPr/>
        </p:nvPicPr>
        <p:blipFill>
          <a:blip r:embed="rId5"/>
          <a:stretch/>
        </p:blipFill>
        <p:spPr>
          <a:xfrm>
            <a:off x="275040" y="3025800"/>
            <a:ext cx="2834280" cy="540360"/>
          </a:xfrm>
          <a:prstGeom prst="rect">
            <a:avLst/>
          </a:prstGeom>
          <a:ln w="0">
            <a:noFill/>
          </a:ln>
        </p:spPr>
      </p:pic>
      <p:sp>
        <p:nvSpPr>
          <p:cNvPr id="632" name=""/>
          <p:cNvSpPr txBox="1"/>
          <p:nvPr/>
        </p:nvSpPr>
        <p:spPr>
          <a:xfrm>
            <a:off x="318960" y="2583000"/>
            <a:ext cx="2720160" cy="442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Affichage changé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33" name="" descr=""/>
          <p:cNvPicPr/>
          <p:nvPr/>
        </p:nvPicPr>
        <p:blipFill>
          <a:blip r:embed="rId6"/>
          <a:stretch/>
        </p:blipFill>
        <p:spPr>
          <a:xfrm>
            <a:off x="4278240" y="806040"/>
            <a:ext cx="2377080" cy="1683720"/>
          </a:xfrm>
          <a:prstGeom prst="rect">
            <a:avLst/>
          </a:prstGeom>
          <a:ln w="0">
            <a:noFill/>
          </a:ln>
        </p:spPr>
      </p:pic>
      <p:sp>
        <p:nvSpPr>
          <p:cNvPr id="634" name=""/>
          <p:cNvSpPr txBox="1"/>
          <p:nvPr/>
        </p:nvSpPr>
        <p:spPr>
          <a:xfrm>
            <a:off x="2215080" y="992520"/>
            <a:ext cx="1896120" cy="88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Téléchargement  des pdf et ajout des Sections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5" name=""/>
          <p:cNvSpPr txBox="1"/>
          <p:nvPr/>
        </p:nvSpPr>
        <p:spPr>
          <a:xfrm>
            <a:off x="1701720" y="5058720"/>
            <a:ext cx="3774240" cy="602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Pas de 2ème moteur, ni de AND OR, ni de choix de sections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1829C51-2BE3-470D-A684-3F94337D4064}" type="slidenum">
              <a:t>91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Thème AP-HP">
  <a:themeElements>
    <a:clrScheme name="APHP">
      <a:dk1>
        <a:srgbClr val="272d31"/>
      </a:dk1>
      <a:lt1>
        <a:srgbClr val="ffffff"/>
      </a:lt1>
      <a:dk2>
        <a:srgbClr val="d2d9da"/>
      </a:dk2>
      <a:lt2>
        <a:srgbClr val="f1f4f5"/>
      </a:lt2>
      <a:accent1>
        <a:srgbClr val="ffd419"/>
      </a:accent1>
      <a:accent2>
        <a:srgbClr val="c01662"/>
      </a:accent2>
      <a:accent3>
        <a:srgbClr val="36bde8"/>
      </a:accent3>
      <a:accent4>
        <a:srgbClr val="0062ae"/>
      </a:accent4>
      <a:accent5>
        <a:srgbClr val="2c256b"/>
      </a:accent5>
      <a:accent6>
        <a:srgbClr val="d3d800"/>
      </a:accent6>
      <a:hlink>
        <a:srgbClr val="272d31"/>
      </a:hlink>
      <a:folHlink>
        <a:srgbClr val="272d31"/>
      </a:folHlink>
    </a:clrScheme>
    <a:fontScheme name="APHP">
      <a:majorFont>
        <a:latin typeface="Montserrat" pitchFamily="0" charset="1"/>
        <a:ea typeface=""/>
        <a:cs typeface=""/>
      </a:majorFont>
      <a:minorFont>
        <a:latin typeface="Open Sans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customXml/_rels/item1.xml.rels><?xml version="1.0" encoding="UTF-8"?>
<Relationships xmlns="http://schemas.openxmlformats.org/package/2006/relationships"><Relationship Id="rId1" Type="http://schemas.openxmlformats.org/officeDocument/2006/relationships/customXmlProps" Target="itemProps1.xml"/>
</Relationships>
</file>

<file path=customXml/_rels/item2.xml.rels><?xml version="1.0" encoding="UTF-8"?>
<Relationships xmlns="http://schemas.openxmlformats.org/package/2006/relationships"><Relationship Id="rId1" Type="http://schemas.openxmlformats.org/officeDocument/2006/relationships/customXmlProps" Target="itemProps2.xml"/>
</Relationships>
</file>

<file path=customXml/_rels/item3.xml.rels><?xml version="1.0" encoding="UTF-8"?>
<Relationships xmlns="http://schemas.openxmlformats.org/package/2006/relationships"><Relationship Id="rId1" Type="http://schemas.openxmlformats.org/officeDocument/2006/relationships/customXmlProps" Target="itemProps3.xml"/>
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DFA34CFC6F5E64B965C92C606634DDF" ma:contentTypeVersion="10" ma:contentTypeDescription="Crée un document." ma:contentTypeScope="" ma:versionID="82f72537914f7b2ca3ab4e2073f5bc1f">
  <xsd:schema xmlns:xsd="http://www.w3.org/2001/XMLSchema" xmlns:xs="http://www.w3.org/2001/XMLSchema" xmlns:p="http://schemas.microsoft.com/office/2006/metadata/properties" xmlns:ns2="bab36aca-6305-4f24-b845-8de6cc927b00" xmlns:ns3="8d40c450-74bb-40fd-8fff-a7da02f18cb9" targetNamespace="http://schemas.microsoft.com/office/2006/metadata/properties" ma:root="true" ma:fieldsID="8fa5e87ef80b5124d7f7324dbf1e2047" ns2:_="" ns3:_="">
    <xsd:import namespace="bab36aca-6305-4f24-b845-8de6cc927b00"/>
    <xsd:import namespace="8d40c450-74bb-40fd-8fff-a7da02f18cb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3:SharedWithUsers" minOccurs="0"/>
                <xsd:element ref="ns3:SharedWithDetails" minOccurs="0"/>
                <xsd:element ref="ns2:MediaServiceSearchPropertie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ab36aca-6305-4f24-b845-8de6cc927b0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3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4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d40c450-74bb-40fd-8fff-a7da02f18cb9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Partagé avec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Partagé avec dé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E8513F2-21CC-4AEC-9985-98CE02CCA43C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37C0DAC3-8909-490F-8F6E-6181BFA49EA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ab36aca-6305-4f24-b845-8de6cc927b00"/>
    <ds:schemaRef ds:uri="8d40c450-74bb-40fd-8fff-a7da02f18cb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A456673-90F3-4A8C-832A-188746AAA50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21905</TotalTime>
  <Application>LibreOffice/7.6.4.1$Windows_X86_64 LibreOffice_project/e19e193f88cd6c0525a17fb7a176ed8e6a3e2aa1</Application>
  <AppVersion>15.0000</AppVersion>
  <Words>79</Words>
  <Paragraphs>53</Paragraphs>
  <Company>APHP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2015-07-22T10:38:47Z</dcterms:created>
  <dc:creator>BRASSEUR Paul</dc:creator>
  <dc:description/>
  <dc:language>fr-FR</dc:language>
  <cp:lastModifiedBy/>
  <cp:lastPrinted>2018-04-13T17:06:17Z</cp:lastPrinted>
  <dcterms:modified xsi:type="dcterms:W3CDTF">2025-06-20T15:36:14Z</dcterms:modified>
  <cp:revision>1414</cp:revision>
  <dc:subject/>
  <dc:title>Présentation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lassificationContentMarkingFooterLocations">
    <vt:lpwstr>Thème AP-HP:8</vt:lpwstr>
  </property>
  <property fmtid="{D5CDD505-2E9C-101B-9397-08002B2CF9AE}" pid="3" name="ClassificationContentMarkingFooterText">
    <vt:lpwstr>C1 - Interne</vt:lpwstr>
  </property>
  <property fmtid="{D5CDD505-2E9C-101B-9397-08002B2CF9AE}" pid="4" name="ContentTypeId">
    <vt:lpwstr>0x010100CDFA34CFC6F5E64B965C92C606634DDF</vt:lpwstr>
  </property>
  <property fmtid="{D5CDD505-2E9C-101B-9397-08002B2CF9AE}" pid="5" name="MSIP_Label_591d6119-873b-4397-8a13-8f0b0381b9bf_ActionId">
    <vt:lpwstr>f954901c-06bb-4e73-978b-2ff255d7fa1b</vt:lpwstr>
  </property>
  <property fmtid="{D5CDD505-2E9C-101B-9397-08002B2CF9AE}" pid="6" name="MSIP_Label_591d6119-873b-4397-8a13-8f0b0381b9bf_ContentBits">
    <vt:lpwstr>2</vt:lpwstr>
  </property>
  <property fmtid="{D5CDD505-2E9C-101B-9397-08002B2CF9AE}" pid="7" name="MSIP_Label_591d6119-873b-4397-8a13-8f0b0381b9bf_Enabled">
    <vt:lpwstr>true</vt:lpwstr>
  </property>
  <property fmtid="{D5CDD505-2E9C-101B-9397-08002B2CF9AE}" pid="8" name="MSIP_Label_591d6119-873b-4397-8a13-8f0b0381b9bf_Method">
    <vt:lpwstr>Standard</vt:lpwstr>
  </property>
  <property fmtid="{D5CDD505-2E9C-101B-9397-08002B2CF9AE}" pid="9" name="MSIP_Label_591d6119-873b-4397-8a13-8f0b0381b9bf_Name">
    <vt:lpwstr>C1 - Interne</vt:lpwstr>
  </property>
  <property fmtid="{D5CDD505-2E9C-101B-9397-08002B2CF9AE}" pid="10" name="MSIP_Label_591d6119-873b-4397-8a13-8f0b0381b9bf_SetDate">
    <vt:lpwstr>2024-03-01T10:56:13Z</vt:lpwstr>
  </property>
  <property fmtid="{D5CDD505-2E9C-101B-9397-08002B2CF9AE}" pid="11" name="MSIP_Label_591d6119-873b-4397-8a13-8f0b0381b9bf_SiteId">
    <vt:lpwstr>905eea10-a76c-4815-8160-ba433c63cfd5</vt:lpwstr>
  </property>
  <property fmtid="{D5CDD505-2E9C-101B-9397-08002B2CF9AE}" pid="12" name="Notes">
    <vt:i4>4</vt:i4>
  </property>
  <property fmtid="{D5CDD505-2E9C-101B-9397-08002B2CF9AE}" pid="13" name="PresentationFormat">
    <vt:lpwstr>Affichage à l'écran (4:3)</vt:lpwstr>
  </property>
  <property fmtid="{D5CDD505-2E9C-101B-9397-08002B2CF9AE}" pid="14" name="Slides">
    <vt:i4>15</vt:i4>
  </property>
</Properties>
</file>